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81" r:id="rId2"/>
    <p:sldMasterId id="2147483769" r:id="rId3"/>
  </p:sldMasterIdLst>
  <p:notesMasterIdLst>
    <p:notesMasterId r:id="rId27"/>
  </p:notesMasterIdLst>
  <p:handoutMasterIdLst>
    <p:handoutMasterId r:id="rId28"/>
  </p:handoutMasterIdLst>
  <p:sldIdLst>
    <p:sldId id="397" r:id="rId4"/>
    <p:sldId id="442" r:id="rId5"/>
    <p:sldId id="455" r:id="rId6"/>
    <p:sldId id="486" r:id="rId7"/>
    <p:sldId id="487" r:id="rId8"/>
    <p:sldId id="445" r:id="rId9"/>
    <p:sldId id="488" r:id="rId10"/>
    <p:sldId id="489" r:id="rId11"/>
    <p:sldId id="443" r:id="rId12"/>
    <p:sldId id="439" r:id="rId13"/>
    <p:sldId id="490" r:id="rId14"/>
    <p:sldId id="491" r:id="rId15"/>
    <p:sldId id="492" r:id="rId16"/>
    <p:sldId id="494" r:id="rId17"/>
    <p:sldId id="500" r:id="rId18"/>
    <p:sldId id="495" r:id="rId19"/>
    <p:sldId id="496" r:id="rId20"/>
    <p:sldId id="497" r:id="rId21"/>
    <p:sldId id="498" r:id="rId22"/>
    <p:sldId id="499" r:id="rId23"/>
    <p:sldId id="466" r:id="rId24"/>
    <p:sldId id="470" r:id="rId25"/>
    <p:sldId id="461" r:id="rId26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CC"/>
    <a:srgbClr val="FF9999"/>
    <a:srgbClr val="E39F16"/>
    <a:srgbClr val="1181AE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606" autoAdjust="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6278999544767495E-2"/>
          <c:w val="1"/>
          <c:h val="0.6313428775948497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0760311211098612"/>
          <c:y val="0.70983273681698877"/>
          <c:w val="0.40066647919010168"/>
          <c:h val="8.4106657122405157E-2"/>
        </c:manualLayout>
      </c:layout>
      <c:overlay val="0"/>
    </c:legend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PER COUNTRY: CONSUMPTION (KG/YEAR/ PERSON)</a:t>
            </a:r>
          </a:p>
        </c:rich>
      </c:tx>
      <c:layout>
        <c:manualLayout>
          <c:xMode val="edge"/>
          <c:yMode val="edge"/>
          <c:x val="0.29235088733174414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418021141852682"/>
          <c:y val="0.10203133202099737"/>
          <c:w val="0.77203159238122754"/>
          <c:h val="0.844412893700787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Feuil7!$A$3</c:f>
              <c:strCache>
                <c:ptCount val="1"/>
                <c:pt idx="0">
                  <c:v>PER CAPITA CONSUMPTION (KG/YEAR/ PERSON)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Feuil7!$B$1:$W$2</c:f>
              <c:strCache>
                <c:ptCount val="22"/>
                <c:pt idx="0">
                  <c:v>TUNISIE
</c:v>
                </c:pt>
                <c:pt idx="1">
                  <c:v>ALGERIE </c:v>
                </c:pt>
                <c:pt idx="2">
                  <c:v>MAROC</c:v>
                </c:pt>
                <c:pt idx="3">
                  <c:v>MAURITANIE</c:v>
                </c:pt>
                <c:pt idx="4">
                  <c:v>EGYPT</c:v>
                </c:pt>
                <c:pt idx="5">
                  <c:v>LIBAN</c:v>
                </c:pt>
                <c:pt idx="6">
                  <c:v>SYRIE</c:v>
                </c:pt>
                <c:pt idx="7">
                  <c:v>JORDANIE</c:v>
                </c:pt>
                <c:pt idx="8">
                  <c:v>YEMEN</c:v>
                </c:pt>
                <c:pt idx="9">
                  <c:v>PALESTINE</c:v>
                </c:pt>
                <c:pt idx="10">
                  <c:v>EMIRATS ARABES UNIS</c:v>
                </c:pt>
                <c:pt idx="11">
                  <c:v>ARABIE SAOUDITE</c:v>
                </c:pt>
                <c:pt idx="12">
                  <c:v>TCHAD</c:v>
                </c:pt>
                <c:pt idx="13">
                  <c:v>DJIBOUTI</c:v>
                </c:pt>
                <c:pt idx="14">
                  <c:v>LIBYE</c:v>
                </c:pt>
                <c:pt idx="15">
                  <c:v>SOUDAN</c:v>
                </c:pt>
                <c:pt idx="16">
                  <c:v>BAHREIN</c:v>
                </c:pt>
                <c:pt idx="17">
                  <c:v>IRAK</c:v>
                </c:pt>
                <c:pt idx="18">
                  <c:v>KUWAIT</c:v>
                </c:pt>
                <c:pt idx="19">
                  <c:v>OMAN</c:v>
                </c:pt>
                <c:pt idx="20">
                  <c:v>QATAR</c:v>
                </c:pt>
                <c:pt idx="21">
                  <c:v>SOMALIE</c:v>
                </c:pt>
              </c:strCache>
            </c:strRef>
          </c:cat>
          <c:val>
            <c:numRef>
              <c:f>Feuil7!$B$3:$W$3</c:f>
              <c:numCache>
                <c:formatCode>General</c:formatCode>
                <c:ptCount val="22"/>
                <c:pt idx="0">
                  <c:v>27</c:v>
                </c:pt>
                <c:pt idx="1">
                  <c:v>14</c:v>
                </c:pt>
                <c:pt idx="2">
                  <c:v>14</c:v>
                </c:pt>
                <c:pt idx="3">
                  <c:v>1.1000000000000001</c:v>
                </c:pt>
                <c:pt idx="4">
                  <c:v>20</c:v>
                </c:pt>
                <c:pt idx="5">
                  <c:v>57</c:v>
                </c:pt>
                <c:pt idx="6">
                  <c:v>7</c:v>
                </c:pt>
                <c:pt idx="7">
                  <c:v>26</c:v>
                </c:pt>
                <c:pt idx="8">
                  <c:v>2.5</c:v>
                </c:pt>
                <c:pt idx="10">
                  <c:v>114</c:v>
                </c:pt>
                <c:pt idx="11">
                  <c:v>73</c:v>
                </c:pt>
                <c:pt idx="12">
                  <c:v>0.17</c:v>
                </c:pt>
                <c:pt idx="13">
                  <c:v>11</c:v>
                </c:pt>
                <c:pt idx="14">
                  <c:v>4</c:v>
                </c:pt>
                <c:pt idx="15">
                  <c:v>2.5</c:v>
                </c:pt>
                <c:pt idx="16">
                  <c:v>41</c:v>
                </c:pt>
                <c:pt idx="17">
                  <c:v>2.1</c:v>
                </c:pt>
                <c:pt idx="18">
                  <c:v>45</c:v>
                </c:pt>
                <c:pt idx="19">
                  <c:v>32</c:v>
                </c:pt>
                <c:pt idx="20">
                  <c:v>13</c:v>
                </c:pt>
                <c:pt idx="2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BF-441D-BFE1-8F2F64DB1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032336432"/>
        <c:axId val="-1032334256"/>
      </c:barChart>
      <c:catAx>
        <c:axId val="-103233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32334256"/>
        <c:crosses val="autoZero"/>
        <c:auto val="1"/>
        <c:lblAlgn val="ctr"/>
        <c:lblOffset val="100"/>
        <c:noMultiLvlLbl val="0"/>
      </c:catAx>
      <c:valAx>
        <c:axId val="-103233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3233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NET CONSUMPTION (</a:t>
            </a:r>
            <a:r>
              <a:rPr lang="en-US" dirty="0" err="1"/>
              <a:t>kT</a:t>
            </a:r>
            <a:r>
              <a:rPr lang="en-US" dirty="0" smtClean="0"/>
              <a:t>) (2015)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Feuil6!$A$3</c:f>
              <c:strCache>
                <c:ptCount val="1"/>
                <c:pt idx="0">
                  <c:v>NET CONSUMPTION (kT)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Feuil6!$B$1:$W$2</c:f>
              <c:strCache>
                <c:ptCount val="22"/>
                <c:pt idx="0">
                  <c:v>TUNISIE
</c:v>
                </c:pt>
                <c:pt idx="1">
                  <c:v>ALGERIE </c:v>
                </c:pt>
                <c:pt idx="2">
                  <c:v>MAROC</c:v>
                </c:pt>
                <c:pt idx="3">
                  <c:v>MAURITANIE</c:v>
                </c:pt>
                <c:pt idx="4">
                  <c:v>EGYPT</c:v>
                </c:pt>
                <c:pt idx="5">
                  <c:v>LIBAN</c:v>
                </c:pt>
                <c:pt idx="6">
                  <c:v>SYRIE</c:v>
                </c:pt>
                <c:pt idx="7">
                  <c:v>JORDANIE</c:v>
                </c:pt>
                <c:pt idx="8">
                  <c:v>YEMEN</c:v>
                </c:pt>
                <c:pt idx="9">
                  <c:v>PALESTINE</c:v>
                </c:pt>
                <c:pt idx="10">
                  <c:v>EMIRATS ARABES UNIS</c:v>
                </c:pt>
                <c:pt idx="11">
                  <c:v>ARABIE SAOUDITE</c:v>
                </c:pt>
                <c:pt idx="12">
                  <c:v>TCHAD</c:v>
                </c:pt>
                <c:pt idx="13">
                  <c:v>DJIBOUTI</c:v>
                </c:pt>
                <c:pt idx="14">
                  <c:v>LIBYE</c:v>
                </c:pt>
                <c:pt idx="15">
                  <c:v>SOUDAN</c:v>
                </c:pt>
                <c:pt idx="16">
                  <c:v>BAHREIN</c:v>
                </c:pt>
                <c:pt idx="17">
                  <c:v>IRAK</c:v>
                </c:pt>
                <c:pt idx="18">
                  <c:v>KUWAIT</c:v>
                </c:pt>
                <c:pt idx="19">
                  <c:v>OMAN</c:v>
                </c:pt>
                <c:pt idx="20">
                  <c:v>QATAR</c:v>
                </c:pt>
                <c:pt idx="21">
                  <c:v>SOMALIE</c:v>
                </c:pt>
              </c:strCache>
            </c:strRef>
          </c:cat>
          <c:val>
            <c:numRef>
              <c:f>Feuil6!$B$3:$W$3</c:f>
              <c:numCache>
                <c:formatCode>General</c:formatCode>
                <c:ptCount val="22"/>
                <c:pt idx="0">
                  <c:v>305</c:v>
                </c:pt>
                <c:pt idx="1">
                  <c:v>535</c:v>
                </c:pt>
                <c:pt idx="2">
                  <c:v>480</c:v>
                </c:pt>
                <c:pt idx="3">
                  <c:v>4</c:v>
                </c:pt>
                <c:pt idx="4">
                  <c:v>1916</c:v>
                </c:pt>
                <c:pt idx="5">
                  <c:v>232</c:v>
                </c:pt>
                <c:pt idx="6">
                  <c:v>131</c:v>
                </c:pt>
                <c:pt idx="7">
                  <c:v>195</c:v>
                </c:pt>
                <c:pt idx="8">
                  <c:v>66</c:v>
                </c:pt>
                <c:pt idx="10">
                  <c:v>1034</c:v>
                </c:pt>
                <c:pt idx="11">
                  <c:v>2246</c:v>
                </c:pt>
                <c:pt idx="12">
                  <c:v>0.57999999999999996</c:v>
                </c:pt>
                <c:pt idx="13">
                  <c:v>90</c:v>
                </c:pt>
                <c:pt idx="14">
                  <c:v>26</c:v>
                </c:pt>
                <c:pt idx="15">
                  <c:v>108</c:v>
                </c:pt>
                <c:pt idx="16">
                  <c:v>55</c:v>
                </c:pt>
                <c:pt idx="17">
                  <c:v>71</c:v>
                </c:pt>
                <c:pt idx="18">
                  <c:v>170</c:v>
                </c:pt>
                <c:pt idx="19">
                  <c:v>127</c:v>
                </c:pt>
                <c:pt idx="20">
                  <c:v>28</c:v>
                </c:pt>
                <c:pt idx="21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86-4AC4-ADD8-22E8F265D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032344592"/>
        <c:axId val="-918632128"/>
      </c:barChart>
      <c:catAx>
        <c:axId val="-103234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18632128"/>
        <c:crosses val="autoZero"/>
        <c:auto val="1"/>
        <c:lblAlgn val="ctr"/>
        <c:lblOffset val="100"/>
        <c:noMultiLvlLbl val="0"/>
      </c:catAx>
      <c:valAx>
        <c:axId val="-918632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3234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</a:t>
            </a:r>
            <a:r>
              <a:rPr lang="en-US" dirty="0" smtClean="0"/>
              <a:t> </a:t>
            </a:r>
            <a:r>
              <a:rPr lang="en-US" dirty="0"/>
              <a:t>PAPER / PAPERBOARD PRODUCTION (</a:t>
            </a:r>
            <a:r>
              <a:rPr lang="en-US" dirty="0" err="1"/>
              <a:t>kT</a:t>
            </a:r>
            <a:r>
              <a:rPr lang="en-US" dirty="0" smtClean="0"/>
              <a:t>) (2015)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961839552664612"/>
          <c:y val="9.8277689454160044E-2"/>
          <c:w val="0.82801346570809087"/>
          <c:h val="0.83811696614846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Feuil5!$A$3</c:f>
              <c:strCache>
                <c:ptCount val="1"/>
                <c:pt idx="0">
                  <c:v>TOTAL PULP / PAPER / PAPERBOARD PRODUCTION (kT)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Feuil5!$B$1:$W$2</c:f>
              <c:strCache>
                <c:ptCount val="22"/>
                <c:pt idx="0">
                  <c:v>TUNISIE
</c:v>
                </c:pt>
                <c:pt idx="1">
                  <c:v>ALGERIE </c:v>
                </c:pt>
                <c:pt idx="2">
                  <c:v>MAROC</c:v>
                </c:pt>
                <c:pt idx="3">
                  <c:v>MAURITANIE</c:v>
                </c:pt>
                <c:pt idx="4">
                  <c:v>EGYPT</c:v>
                </c:pt>
                <c:pt idx="5">
                  <c:v>LIBAN</c:v>
                </c:pt>
                <c:pt idx="6">
                  <c:v>SYRIE</c:v>
                </c:pt>
                <c:pt idx="7">
                  <c:v>JORDANIE</c:v>
                </c:pt>
                <c:pt idx="8">
                  <c:v>YEMEN</c:v>
                </c:pt>
                <c:pt idx="9">
                  <c:v>PALESTINE</c:v>
                </c:pt>
                <c:pt idx="10">
                  <c:v>EMIRATS ARABES UNIS</c:v>
                </c:pt>
                <c:pt idx="11">
                  <c:v>ARABIE SAOUDITE</c:v>
                </c:pt>
                <c:pt idx="12">
                  <c:v>TCHAD</c:v>
                </c:pt>
                <c:pt idx="13">
                  <c:v>DJIBOUTI</c:v>
                </c:pt>
                <c:pt idx="14">
                  <c:v>LIBYE</c:v>
                </c:pt>
                <c:pt idx="15">
                  <c:v>SOUDAN</c:v>
                </c:pt>
                <c:pt idx="16">
                  <c:v>BAHREIN</c:v>
                </c:pt>
                <c:pt idx="17">
                  <c:v>IRAK</c:v>
                </c:pt>
                <c:pt idx="18">
                  <c:v>KUWAIT</c:v>
                </c:pt>
                <c:pt idx="19">
                  <c:v>OMAN</c:v>
                </c:pt>
                <c:pt idx="20">
                  <c:v>QATAR</c:v>
                </c:pt>
                <c:pt idx="21">
                  <c:v>SOMALIE</c:v>
                </c:pt>
              </c:strCache>
            </c:strRef>
          </c:cat>
          <c:val>
            <c:numRef>
              <c:f>Feuil5!$B$3:$W$3</c:f>
              <c:numCache>
                <c:formatCode>General</c:formatCode>
                <c:ptCount val="22"/>
                <c:pt idx="0">
                  <c:v>188</c:v>
                </c:pt>
                <c:pt idx="1">
                  <c:v>47</c:v>
                </c:pt>
                <c:pt idx="2">
                  <c:v>127</c:v>
                </c:pt>
                <c:pt idx="3">
                  <c:v>1</c:v>
                </c:pt>
                <c:pt idx="4">
                  <c:v>660</c:v>
                </c:pt>
                <c:pt idx="5">
                  <c:v>103</c:v>
                </c:pt>
                <c:pt idx="6">
                  <c:v>75</c:v>
                </c:pt>
                <c:pt idx="7">
                  <c:v>54</c:v>
                </c:pt>
                <c:pt idx="8">
                  <c:v>1</c:v>
                </c:pt>
                <c:pt idx="10">
                  <c:v>246</c:v>
                </c:pt>
                <c:pt idx="11">
                  <c:v>1186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4</c:v>
                </c:pt>
                <c:pt idx="16">
                  <c:v>12</c:v>
                </c:pt>
                <c:pt idx="17">
                  <c:v>13</c:v>
                </c:pt>
                <c:pt idx="18">
                  <c:v>37</c:v>
                </c:pt>
                <c:pt idx="19">
                  <c:v>4</c:v>
                </c:pt>
                <c:pt idx="20">
                  <c:v>3</c:v>
                </c:pt>
                <c:pt idx="2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CC-4A78-83B1-AB8BB855C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18625600"/>
        <c:axId val="-918633760"/>
      </c:barChart>
      <c:catAx>
        <c:axId val="-91862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18633760"/>
        <c:crosses val="autoZero"/>
        <c:auto val="1"/>
        <c:lblAlgn val="ctr"/>
        <c:lblOffset val="100"/>
        <c:noMultiLvlLbl val="0"/>
      </c:catAx>
      <c:valAx>
        <c:axId val="-91863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1862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8472D-8BB4-43D4-B5B1-D98FCF0D8C2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E345752-3A61-41FE-96BB-52EC470A315D}">
      <dgm:prSet phldrT="[Text]" custT="1"/>
      <dgm:spPr>
        <a:solidFill>
          <a:srgbClr val="92D050"/>
        </a:solidFill>
      </dgm:spPr>
      <dgm:t>
        <a:bodyPr/>
        <a:lstStyle/>
        <a:p>
          <a:r>
            <a:rPr lang="fr-FR" sz="2000" dirty="0" err="1" smtClean="0">
              <a:solidFill>
                <a:schemeClr val="bg1"/>
              </a:solidFill>
              <a:latin typeface="Calibri" panose="020F0502020204030204" pitchFamily="34" charset="0"/>
            </a:rPr>
            <a:t>Reduces</a:t>
          </a:r>
          <a:r>
            <a:rPr lang="fr-FR" sz="2000" dirty="0" smtClean="0">
              <a:solidFill>
                <a:schemeClr val="bg1"/>
              </a:solidFill>
              <a:latin typeface="Calibri" panose="020F0502020204030204" pitchFamily="34" charset="0"/>
            </a:rPr>
            <a:t>  Total </a:t>
          </a:r>
          <a:r>
            <a:rPr lang="fr-FR" sz="2000" dirty="0" err="1" smtClean="0">
              <a:solidFill>
                <a:schemeClr val="bg1"/>
              </a:solidFill>
              <a:latin typeface="Calibri" panose="020F0502020204030204" pitchFamily="34" charset="0"/>
            </a:rPr>
            <a:t>energy</a:t>
          </a:r>
          <a:r>
            <a:rPr lang="fr-FR" sz="2000" dirty="0" smtClean="0">
              <a:solidFill>
                <a:schemeClr val="bg1"/>
              </a:solidFill>
              <a:latin typeface="Calibri" panose="020F0502020204030204" pitchFamily="34" charset="0"/>
            </a:rPr>
            <a:t>  </a:t>
          </a:r>
          <a:r>
            <a:rPr lang="fr-FR" sz="2000" smtClean="0">
              <a:solidFill>
                <a:schemeClr val="bg1"/>
              </a:solidFill>
              <a:latin typeface="Calibri" panose="020F0502020204030204" pitchFamily="34" charset="0"/>
            </a:rPr>
            <a:t>by 27%</a:t>
          </a:r>
          <a:endParaRPr lang="fr-FR" sz="2000" dirty="0"/>
        </a:p>
      </dgm:t>
    </dgm:pt>
    <dgm:pt modelId="{20FF8192-3244-41E6-96AF-ED83B85638DC}" type="parTrans" cxnId="{CDDB66A6-77EB-4FAA-8B53-0DEC730F9C29}">
      <dgm:prSet/>
      <dgm:spPr/>
      <dgm:t>
        <a:bodyPr/>
        <a:lstStyle/>
        <a:p>
          <a:endParaRPr lang="fr-FR" sz="2000"/>
        </a:p>
      </dgm:t>
    </dgm:pt>
    <dgm:pt modelId="{D0CD0151-C3FE-42A6-A422-13717C376690}" type="sibTrans" cxnId="{CDDB66A6-77EB-4FAA-8B53-0DEC730F9C29}">
      <dgm:prSet custT="1"/>
      <dgm:spPr>
        <a:solidFill>
          <a:srgbClr val="92D050"/>
        </a:solidFill>
      </dgm:spPr>
      <dgm:t>
        <a:bodyPr/>
        <a:lstStyle/>
        <a:p>
          <a:r>
            <a:rPr lang="fr-FR" sz="2000" dirty="0" err="1" smtClean="0"/>
            <a:t>Reduces</a:t>
          </a:r>
          <a:r>
            <a:rPr lang="fr-FR" sz="2000" dirty="0" smtClean="0"/>
            <a:t> Wood use by 100%</a:t>
          </a:r>
          <a:endParaRPr lang="fr-FR" sz="2000" dirty="0"/>
        </a:p>
      </dgm:t>
    </dgm:pt>
    <dgm:pt modelId="{6D00B503-045B-425A-B03F-DFA94CD4A98A}">
      <dgm:prSet phldrT="[Text]" custT="1"/>
      <dgm:spPr>
        <a:solidFill>
          <a:srgbClr val="92D050"/>
        </a:solidFill>
      </dgm:spPr>
      <dgm:t>
        <a:bodyPr/>
        <a:lstStyle/>
        <a:p>
          <a:r>
            <a:rPr lang="fr-FR" sz="2000" dirty="0" err="1" smtClean="0">
              <a:solidFill>
                <a:schemeClr val="bg1"/>
              </a:solidFill>
              <a:latin typeface="Calibri" panose="020F0502020204030204" pitchFamily="34" charset="0"/>
            </a:rPr>
            <a:t>Reduces</a:t>
          </a:r>
          <a:r>
            <a:rPr lang="fr-FR" sz="2000" dirty="0" smtClean="0">
              <a:solidFill>
                <a:schemeClr val="bg1"/>
              </a:solidFill>
              <a:latin typeface="Calibri" panose="020F0502020204030204" pitchFamily="34" charset="0"/>
            </a:rPr>
            <a:t>  </a:t>
          </a:r>
          <a:r>
            <a:rPr lang="fr-FR" sz="2000" dirty="0" err="1" smtClean="0">
              <a:solidFill>
                <a:schemeClr val="bg1"/>
              </a:solidFill>
              <a:latin typeface="Calibri" panose="020F0502020204030204" pitchFamily="34" charset="0"/>
            </a:rPr>
            <a:t>wastewater</a:t>
          </a:r>
          <a:r>
            <a:rPr lang="fr-FR" sz="2000" dirty="0" smtClean="0">
              <a:solidFill>
                <a:schemeClr val="bg1"/>
              </a:solidFill>
              <a:latin typeface="Calibri" panose="020F0502020204030204" pitchFamily="34" charset="0"/>
            </a:rPr>
            <a:t> by 33%</a:t>
          </a:r>
          <a:endParaRPr lang="fr-FR" sz="2000" dirty="0">
            <a:solidFill>
              <a:schemeClr val="bg1"/>
            </a:solidFill>
          </a:endParaRPr>
        </a:p>
      </dgm:t>
    </dgm:pt>
    <dgm:pt modelId="{4F29F41F-1674-4120-9992-2860ADA02278}" type="parTrans" cxnId="{3F195295-9DA7-4E57-9666-8F26B2DD9338}">
      <dgm:prSet/>
      <dgm:spPr/>
      <dgm:t>
        <a:bodyPr/>
        <a:lstStyle/>
        <a:p>
          <a:endParaRPr lang="fr-FR" sz="2000"/>
        </a:p>
      </dgm:t>
    </dgm:pt>
    <dgm:pt modelId="{F5C42D07-65E6-4A87-9422-C38751539A8E}" type="sibTrans" cxnId="{3F195295-9DA7-4E57-9666-8F26B2DD9338}">
      <dgm:prSet custT="1"/>
      <dgm:spPr/>
      <dgm:t>
        <a:bodyPr/>
        <a:lstStyle/>
        <a:p>
          <a:endParaRPr lang="fr-FR" sz="2000"/>
        </a:p>
      </dgm:t>
    </dgm:pt>
    <dgm:pt modelId="{39687C0D-A619-49CB-AF19-335EDD5D3071}">
      <dgm:prSet phldrT="[Text]" phldr="1" custT="1"/>
      <dgm:spPr/>
      <dgm:t>
        <a:bodyPr/>
        <a:lstStyle/>
        <a:p>
          <a:endParaRPr lang="fr-FR" sz="2000"/>
        </a:p>
      </dgm:t>
    </dgm:pt>
    <dgm:pt modelId="{564D78BB-49FC-4C6E-8762-59E27527FBC9}" type="parTrans" cxnId="{59F5D742-6CDB-431A-8814-06D710BFB3D1}">
      <dgm:prSet/>
      <dgm:spPr/>
      <dgm:t>
        <a:bodyPr/>
        <a:lstStyle/>
        <a:p>
          <a:endParaRPr lang="fr-FR" sz="2000"/>
        </a:p>
      </dgm:t>
    </dgm:pt>
    <dgm:pt modelId="{879C5A8D-8C7A-4BE3-B37D-8542A57794D9}" type="sibTrans" cxnId="{59F5D742-6CDB-431A-8814-06D710BFB3D1}">
      <dgm:prSet custT="1"/>
      <dgm:spPr>
        <a:solidFill>
          <a:srgbClr val="92D050"/>
        </a:solidFill>
      </dgm:spPr>
      <dgm:t>
        <a:bodyPr/>
        <a:lstStyle/>
        <a:p>
          <a:r>
            <a:rPr lang="fr-FR" sz="2000" dirty="0" err="1" smtClean="0"/>
            <a:t>Reduces</a:t>
          </a:r>
          <a:r>
            <a:rPr lang="fr-FR" sz="2000" dirty="0" smtClean="0"/>
            <a:t> green </a:t>
          </a:r>
          <a:r>
            <a:rPr lang="fr-FR" sz="2000" dirty="0" err="1" smtClean="0"/>
            <a:t>gas</a:t>
          </a:r>
          <a:r>
            <a:rPr lang="fr-FR" sz="2000" dirty="0" smtClean="0"/>
            <a:t> </a:t>
          </a:r>
          <a:r>
            <a:rPr lang="fr-FR" sz="2000" dirty="0" err="1" smtClean="0"/>
            <a:t>emission</a:t>
          </a:r>
          <a:r>
            <a:rPr lang="fr-FR" sz="2000" dirty="0" smtClean="0"/>
            <a:t> by 47%</a:t>
          </a:r>
          <a:endParaRPr lang="fr-FR" sz="2000" dirty="0"/>
        </a:p>
      </dgm:t>
    </dgm:pt>
    <dgm:pt modelId="{72CDD1FA-37FD-4F1F-97EC-EAFD6F388A9B}" type="pres">
      <dgm:prSet presAssocID="{D118472D-8BB4-43D4-B5B1-D98FCF0D8C2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582AF05-DB3C-416F-9F15-3BF1549268C5}" type="pres">
      <dgm:prSet presAssocID="{CE345752-3A61-41FE-96BB-52EC470A315D}" presName="composite" presStyleCnt="0"/>
      <dgm:spPr/>
    </dgm:pt>
    <dgm:pt modelId="{E8392E68-B13B-4940-9A03-24D20E0EAD8F}" type="pres">
      <dgm:prSet presAssocID="{CE345752-3A61-41FE-96BB-52EC470A315D}" presName="Parent1" presStyleLbl="node1" presStyleIdx="0" presStyleCnt="6" custLinFactNeighborX="-2797" custLinFactNeighborY="-28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BBCC02-23D7-4ECB-8C63-73619D3E99CC}" type="pres">
      <dgm:prSet presAssocID="{CE345752-3A61-41FE-96BB-52EC470A315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AAD391-6D2F-44D1-BAE1-68114CADB47B}" type="pres">
      <dgm:prSet presAssocID="{CE345752-3A61-41FE-96BB-52EC470A315D}" presName="BalanceSpacing" presStyleCnt="0"/>
      <dgm:spPr/>
    </dgm:pt>
    <dgm:pt modelId="{F5D09794-48ED-4BAE-8944-39201881D2E8}" type="pres">
      <dgm:prSet presAssocID="{CE345752-3A61-41FE-96BB-52EC470A315D}" presName="BalanceSpacing1" presStyleCnt="0"/>
      <dgm:spPr/>
    </dgm:pt>
    <dgm:pt modelId="{57B6B4CC-858E-4A26-8A22-35D1E210073A}" type="pres">
      <dgm:prSet presAssocID="{D0CD0151-C3FE-42A6-A422-13717C376690}" presName="Accent1Text" presStyleLbl="node1" presStyleIdx="1" presStyleCnt="6"/>
      <dgm:spPr/>
      <dgm:t>
        <a:bodyPr/>
        <a:lstStyle/>
        <a:p>
          <a:endParaRPr lang="fr-FR"/>
        </a:p>
      </dgm:t>
    </dgm:pt>
    <dgm:pt modelId="{AC6E55A2-0060-4E96-83F3-B56E6F3607EE}" type="pres">
      <dgm:prSet presAssocID="{D0CD0151-C3FE-42A6-A422-13717C376690}" presName="spaceBetweenRectangles" presStyleCnt="0"/>
      <dgm:spPr/>
    </dgm:pt>
    <dgm:pt modelId="{A6AAE00E-ADE1-494D-B247-FF99F79A6C96}" type="pres">
      <dgm:prSet presAssocID="{6D00B503-045B-425A-B03F-DFA94CD4A98A}" presName="composite" presStyleCnt="0"/>
      <dgm:spPr/>
    </dgm:pt>
    <dgm:pt modelId="{85293B36-D239-420B-853D-206EAFF655E3}" type="pres">
      <dgm:prSet presAssocID="{6D00B503-045B-425A-B03F-DFA94CD4A98A}" presName="Parent1" presStyleLbl="node1" presStyleIdx="2" presStyleCnt="6" custScaleX="122993" custScaleY="1104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A10B1A-C41F-4D80-976C-9E54FD56D344}" type="pres">
      <dgm:prSet presAssocID="{6D00B503-045B-425A-B03F-DFA94CD4A98A}" presName="Childtext1" presStyleLbl="revTx" presStyleIdx="1" presStyleCnt="3" custLinFactY="12030" custLinFactNeighborX="-290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25916B-6C89-48E3-907C-1F912C7C9BBD}" type="pres">
      <dgm:prSet presAssocID="{6D00B503-045B-425A-B03F-DFA94CD4A98A}" presName="BalanceSpacing" presStyleCnt="0"/>
      <dgm:spPr/>
    </dgm:pt>
    <dgm:pt modelId="{8AFB8E84-3EB1-4836-8393-9B70D9844B92}" type="pres">
      <dgm:prSet presAssocID="{6D00B503-045B-425A-B03F-DFA94CD4A98A}" presName="BalanceSpacing1" presStyleCnt="0"/>
      <dgm:spPr/>
    </dgm:pt>
    <dgm:pt modelId="{3799A063-45B0-4FE1-A769-88B701418F6A}" type="pres">
      <dgm:prSet presAssocID="{F5C42D07-65E6-4A87-9422-C38751539A8E}" presName="Accent1Text" presStyleLbl="node1" presStyleIdx="3" presStyleCnt="6" custLinFactNeighborX="-55047" custLinFactNeighborY="91159"/>
      <dgm:spPr/>
      <dgm:t>
        <a:bodyPr/>
        <a:lstStyle/>
        <a:p>
          <a:endParaRPr lang="fr-FR"/>
        </a:p>
      </dgm:t>
    </dgm:pt>
    <dgm:pt modelId="{A7C5065D-AFAA-4ED8-B683-DC38DEA57AEF}" type="pres">
      <dgm:prSet presAssocID="{F5C42D07-65E6-4A87-9422-C38751539A8E}" presName="spaceBetweenRectangles" presStyleCnt="0"/>
      <dgm:spPr/>
    </dgm:pt>
    <dgm:pt modelId="{076A763C-4B7B-442B-8817-C09BA0B4DDD2}" type="pres">
      <dgm:prSet presAssocID="{39687C0D-A619-49CB-AF19-335EDD5D3071}" presName="composite" presStyleCnt="0"/>
      <dgm:spPr/>
    </dgm:pt>
    <dgm:pt modelId="{EACDAC00-CCA2-4DD4-ABD7-4451284F5511}" type="pres">
      <dgm:prSet presAssocID="{39687C0D-A619-49CB-AF19-335EDD5D3071}" presName="Parent1" presStyleLbl="node1" presStyleIdx="4" presStyleCnt="6" custLinFactNeighborX="-1254" custLinFactNeighborY="10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27880-56BC-420D-913A-BD2EAB7FB150}" type="pres">
      <dgm:prSet presAssocID="{39687C0D-A619-49CB-AF19-335EDD5D30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F97E3-860D-4281-894D-43BA016CF947}" type="pres">
      <dgm:prSet presAssocID="{39687C0D-A619-49CB-AF19-335EDD5D3071}" presName="BalanceSpacing" presStyleCnt="0"/>
      <dgm:spPr/>
    </dgm:pt>
    <dgm:pt modelId="{04777008-02E8-4471-B043-6D0B0A830783}" type="pres">
      <dgm:prSet presAssocID="{39687C0D-A619-49CB-AF19-335EDD5D3071}" presName="BalanceSpacing1" presStyleCnt="0"/>
      <dgm:spPr/>
    </dgm:pt>
    <dgm:pt modelId="{AE6A26A8-6042-4A6A-9A07-AD3D0FB603FB}" type="pres">
      <dgm:prSet presAssocID="{879C5A8D-8C7A-4BE3-B37D-8542A57794D9}" presName="Accent1Text" presStyleLbl="node1" presStyleIdx="5" presStyleCnt="6" custLinFactX="6746" custLinFactNeighborX="100000" custLinFactNeighborY="1060"/>
      <dgm:spPr/>
      <dgm:t>
        <a:bodyPr/>
        <a:lstStyle/>
        <a:p>
          <a:endParaRPr lang="fr-FR"/>
        </a:p>
      </dgm:t>
    </dgm:pt>
  </dgm:ptLst>
  <dgm:cxnLst>
    <dgm:cxn modelId="{51D66EE4-3B9A-4CCA-A26D-CA48B9D4E2E0}" type="presOf" srcId="{CE345752-3A61-41FE-96BB-52EC470A315D}" destId="{E8392E68-B13B-4940-9A03-24D20E0EAD8F}" srcOrd="0" destOrd="0" presId="urn:microsoft.com/office/officeart/2008/layout/AlternatingHexagons"/>
    <dgm:cxn modelId="{32EF9483-B728-4DBF-BEFB-BBA60D9C275A}" type="presOf" srcId="{39687C0D-A619-49CB-AF19-335EDD5D3071}" destId="{EACDAC00-CCA2-4DD4-ABD7-4451284F5511}" srcOrd="0" destOrd="0" presId="urn:microsoft.com/office/officeart/2008/layout/AlternatingHexagons"/>
    <dgm:cxn modelId="{7355FDEB-4C2D-4D5C-8377-FD765802D750}" type="presOf" srcId="{879C5A8D-8C7A-4BE3-B37D-8542A57794D9}" destId="{AE6A26A8-6042-4A6A-9A07-AD3D0FB603FB}" srcOrd="0" destOrd="0" presId="urn:microsoft.com/office/officeart/2008/layout/AlternatingHexagons"/>
    <dgm:cxn modelId="{3F195295-9DA7-4E57-9666-8F26B2DD9338}" srcId="{D118472D-8BB4-43D4-B5B1-D98FCF0D8C25}" destId="{6D00B503-045B-425A-B03F-DFA94CD4A98A}" srcOrd="1" destOrd="0" parTransId="{4F29F41F-1674-4120-9992-2860ADA02278}" sibTransId="{F5C42D07-65E6-4A87-9422-C38751539A8E}"/>
    <dgm:cxn modelId="{CDDB66A6-77EB-4FAA-8B53-0DEC730F9C29}" srcId="{D118472D-8BB4-43D4-B5B1-D98FCF0D8C25}" destId="{CE345752-3A61-41FE-96BB-52EC470A315D}" srcOrd="0" destOrd="0" parTransId="{20FF8192-3244-41E6-96AF-ED83B85638DC}" sibTransId="{D0CD0151-C3FE-42A6-A422-13717C376690}"/>
    <dgm:cxn modelId="{30A3993D-67C7-43AF-98EE-7587C02D523F}" type="presOf" srcId="{D118472D-8BB4-43D4-B5B1-D98FCF0D8C25}" destId="{72CDD1FA-37FD-4F1F-97EC-EAFD6F388A9B}" srcOrd="0" destOrd="0" presId="urn:microsoft.com/office/officeart/2008/layout/AlternatingHexagons"/>
    <dgm:cxn modelId="{D10BF984-A204-44E5-BB7D-CED1E45E6A6D}" type="presOf" srcId="{F5C42D07-65E6-4A87-9422-C38751539A8E}" destId="{3799A063-45B0-4FE1-A769-88B701418F6A}" srcOrd="0" destOrd="0" presId="urn:microsoft.com/office/officeart/2008/layout/AlternatingHexagons"/>
    <dgm:cxn modelId="{661B9D6A-9899-497D-9430-4D407961958F}" type="presOf" srcId="{6D00B503-045B-425A-B03F-DFA94CD4A98A}" destId="{85293B36-D239-420B-853D-206EAFF655E3}" srcOrd="0" destOrd="0" presId="urn:microsoft.com/office/officeart/2008/layout/AlternatingHexagons"/>
    <dgm:cxn modelId="{467B4D25-A781-4236-9028-79B1319BC42C}" type="presOf" srcId="{D0CD0151-C3FE-42A6-A422-13717C376690}" destId="{57B6B4CC-858E-4A26-8A22-35D1E210073A}" srcOrd="0" destOrd="0" presId="urn:microsoft.com/office/officeart/2008/layout/AlternatingHexagons"/>
    <dgm:cxn modelId="{59F5D742-6CDB-431A-8814-06D710BFB3D1}" srcId="{D118472D-8BB4-43D4-B5B1-D98FCF0D8C25}" destId="{39687C0D-A619-49CB-AF19-335EDD5D3071}" srcOrd="2" destOrd="0" parTransId="{564D78BB-49FC-4C6E-8762-59E27527FBC9}" sibTransId="{879C5A8D-8C7A-4BE3-B37D-8542A57794D9}"/>
    <dgm:cxn modelId="{AE2EB6A5-2042-4522-BD68-9AC02CE8AEE8}" type="presParOf" srcId="{72CDD1FA-37FD-4F1F-97EC-EAFD6F388A9B}" destId="{0582AF05-DB3C-416F-9F15-3BF1549268C5}" srcOrd="0" destOrd="0" presId="urn:microsoft.com/office/officeart/2008/layout/AlternatingHexagons"/>
    <dgm:cxn modelId="{BC61FA03-1902-4FF4-8A1D-A063FA1A85ED}" type="presParOf" srcId="{0582AF05-DB3C-416F-9F15-3BF1549268C5}" destId="{E8392E68-B13B-4940-9A03-24D20E0EAD8F}" srcOrd="0" destOrd="0" presId="urn:microsoft.com/office/officeart/2008/layout/AlternatingHexagons"/>
    <dgm:cxn modelId="{A51425E3-06CA-4DB3-8835-1A29334E2038}" type="presParOf" srcId="{0582AF05-DB3C-416F-9F15-3BF1549268C5}" destId="{B5BBCC02-23D7-4ECB-8C63-73619D3E99CC}" srcOrd="1" destOrd="0" presId="urn:microsoft.com/office/officeart/2008/layout/AlternatingHexagons"/>
    <dgm:cxn modelId="{3A375CEF-A615-45A1-BCFE-EFEAF94FA15A}" type="presParOf" srcId="{0582AF05-DB3C-416F-9F15-3BF1549268C5}" destId="{CAAAD391-6D2F-44D1-BAE1-68114CADB47B}" srcOrd="2" destOrd="0" presId="urn:microsoft.com/office/officeart/2008/layout/AlternatingHexagons"/>
    <dgm:cxn modelId="{1F40C49A-9547-464E-A269-01517CB35019}" type="presParOf" srcId="{0582AF05-DB3C-416F-9F15-3BF1549268C5}" destId="{F5D09794-48ED-4BAE-8944-39201881D2E8}" srcOrd="3" destOrd="0" presId="urn:microsoft.com/office/officeart/2008/layout/AlternatingHexagons"/>
    <dgm:cxn modelId="{38470A39-4D1D-40C6-8E91-AF238B5ADC93}" type="presParOf" srcId="{0582AF05-DB3C-416F-9F15-3BF1549268C5}" destId="{57B6B4CC-858E-4A26-8A22-35D1E210073A}" srcOrd="4" destOrd="0" presId="urn:microsoft.com/office/officeart/2008/layout/AlternatingHexagons"/>
    <dgm:cxn modelId="{233D5EDB-1F63-41C4-9CEB-5ACDBC98645C}" type="presParOf" srcId="{72CDD1FA-37FD-4F1F-97EC-EAFD6F388A9B}" destId="{AC6E55A2-0060-4E96-83F3-B56E6F3607EE}" srcOrd="1" destOrd="0" presId="urn:microsoft.com/office/officeart/2008/layout/AlternatingHexagons"/>
    <dgm:cxn modelId="{CBFF89BD-331E-4938-87C0-E0C53FF9D5F1}" type="presParOf" srcId="{72CDD1FA-37FD-4F1F-97EC-EAFD6F388A9B}" destId="{A6AAE00E-ADE1-494D-B247-FF99F79A6C96}" srcOrd="2" destOrd="0" presId="urn:microsoft.com/office/officeart/2008/layout/AlternatingHexagons"/>
    <dgm:cxn modelId="{DB14C0D8-B0E0-4F4F-AA7B-461ADA05D714}" type="presParOf" srcId="{A6AAE00E-ADE1-494D-B247-FF99F79A6C96}" destId="{85293B36-D239-420B-853D-206EAFF655E3}" srcOrd="0" destOrd="0" presId="urn:microsoft.com/office/officeart/2008/layout/AlternatingHexagons"/>
    <dgm:cxn modelId="{6424EAB2-9A8F-48D9-B829-407F6B1A86DF}" type="presParOf" srcId="{A6AAE00E-ADE1-494D-B247-FF99F79A6C96}" destId="{7AA10B1A-C41F-4D80-976C-9E54FD56D344}" srcOrd="1" destOrd="0" presId="urn:microsoft.com/office/officeart/2008/layout/AlternatingHexagons"/>
    <dgm:cxn modelId="{991B336E-B1EB-4FAA-B4AB-EE71D7E4C44D}" type="presParOf" srcId="{A6AAE00E-ADE1-494D-B247-FF99F79A6C96}" destId="{CA25916B-6C89-48E3-907C-1F912C7C9BBD}" srcOrd="2" destOrd="0" presId="urn:microsoft.com/office/officeart/2008/layout/AlternatingHexagons"/>
    <dgm:cxn modelId="{E1FFDCD9-217F-4859-B6F6-706139DA58D1}" type="presParOf" srcId="{A6AAE00E-ADE1-494D-B247-FF99F79A6C96}" destId="{8AFB8E84-3EB1-4836-8393-9B70D9844B92}" srcOrd="3" destOrd="0" presId="urn:microsoft.com/office/officeart/2008/layout/AlternatingHexagons"/>
    <dgm:cxn modelId="{920325AD-C9B1-4D36-B0E7-FF139279FF97}" type="presParOf" srcId="{A6AAE00E-ADE1-494D-B247-FF99F79A6C96}" destId="{3799A063-45B0-4FE1-A769-88B701418F6A}" srcOrd="4" destOrd="0" presId="urn:microsoft.com/office/officeart/2008/layout/AlternatingHexagons"/>
    <dgm:cxn modelId="{5C820A88-7711-440A-A211-D9D81D750873}" type="presParOf" srcId="{72CDD1FA-37FD-4F1F-97EC-EAFD6F388A9B}" destId="{A7C5065D-AFAA-4ED8-B683-DC38DEA57AEF}" srcOrd="3" destOrd="0" presId="urn:microsoft.com/office/officeart/2008/layout/AlternatingHexagons"/>
    <dgm:cxn modelId="{C4AF8502-1DE4-4DC2-9F32-DEC490399159}" type="presParOf" srcId="{72CDD1FA-37FD-4F1F-97EC-EAFD6F388A9B}" destId="{076A763C-4B7B-442B-8817-C09BA0B4DDD2}" srcOrd="4" destOrd="0" presId="urn:microsoft.com/office/officeart/2008/layout/AlternatingHexagons"/>
    <dgm:cxn modelId="{94B085D8-3354-4802-9C60-0BFBE06E6296}" type="presParOf" srcId="{076A763C-4B7B-442B-8817-C09BA0B4DDD2}" destId="{EACDAC00-CCA2-4DD4-ABD7-4451284F5511}" srcOrd="0" destOrd="0" presId="urn:microsoft.com/office/officeart/2008/layout/AlternatingHexagons"/>
    <dgm:cxn modelId="{D027A694-AA21-467D-8118-8732FC9452BD}" type="presParOf" srcId="{076A763C-4B7B-442B-8817-C09BA0B4DDD2}" destId="{94627880-56BC-420D-913A-BD2EAB7FB150}" srcOrd="1" destOrd="0" presId="urn:microsoft.com/office/officeart/2008/layout/AlternatingHexagons"/>
    <dgm:cxn modelId="{D3095886-CC07-49DF-B2CF-5750F4092BA5}" type="presParOf" srcId="{076A763C-4B7B-442B-8817-C09BA0B4DDD2}" destId="{904F97E3-860D-4281-894D-43BA016CF947}" srcOrd="2" destOrd="0" presId="urn:microsoft.com/office/officeart/2008/layout/AlternatingHexagons"/>
    <dgm:cxn modelId="{02281738-0446-4379-A29D-4D5D25451765}" type="presParOf" srcId="{076A763C-4B7B-442B-8817-C09BA0B4DDD2}" destId="{04777008-02E8-4471-B043-6D0B0A830783}" srcOrd="3" destOrd="0" presId="urn:microsoft.com/office/officeart/2008/layout/AlternatingHexagons"/>
    <dgm:cxn modelId="{F9987F51-7A9C-40E5-A6E0-CB250286A36E}" type="presParOf" srcId="{076A763C-4B7B-442B-8817-C09BA0B4DDD2}" destId="{AE6A26A8-6042-4A6A-9A07-AD3D0FB603FB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1F8A0-5774-47F6-AB3D-9ACA63BA3AEF}" type="doc">
      <dgm:prSet loTypeId="urn:microsoft.com/office/officeart/2005/8/layout/funnel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211010-FA95-418D-A599-4EC95835691A}">
      <dgm:prSet phldrT="[Text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7.2 </a:t>
          </a:r>
          <a:r>
            <a:rPr lang="fr-FR" sz="2000" b="1" dirty="0" err="1" smtClean="0">
              <a:solidFill>
                <a:schemeClr val="tx1"/>
              </a:solidFill>
            </a:rPr>
            <a:t>trees</a:t>
          </a:r>
          <a:endParaRPr lang="fr-FR" sz="2000" b="1" dirty="0">
            <a:solidFill>
              <a:schemeClr val="tx1"/>
            </a:solidFill>
          </a:endParaRPr>
        </a:p>
      </dgm:t>
    </dgm:pt>
    <dgm:pt modelId="{7293DE57-4986-4E9D-8D9A-59CE4B4AA533}" type="parTrans" cxnId="{77454D65-93FF-4537-840F-0FFE7FAACF0C}">
      <dgm:prSet/>
      <dgm:spPr/>
      <dgm:t>
        <a:bodyPr/>
        <a:lstStyle/>
        <a:p>
          <a:endParaRPr lang="fr-FR"/>
        </a:p>
      </dgm:t>
    </dgm:pt>
    <dgm:pt modelId="{A01B5F72-4014-4B41-95A7-8620063F097D}" type="sibTrans" cxnId="{77454D65-93FF-4537-840F-0FFE7FAACF0C}">
      <dgm:prSet/>
      <dgm:spPr/>
      <dgm:t>
        <a:bodyPr/>
        <a:lstStyle/>
        <a:p>
          <a:endParaRPr lang="fr-FR"/>
        </a:p>
      </dgm:t>
    </dgm:pt>
    <dgm:pt modelId="{F2D58F1E-E9F2-4FB0-A8AC-06C750D642B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2,100 gallons of water</a:t>
          </a:r>
          <a:endParaRPr lang="fr-FR" sz="2000" b="1" dirty="0">
            <a:solidFill>
              <a:schemeClr val="tx1"/>
            </a:solidFill>
          </a:endParaRPr>
        </a:p>
      </dgm:t>
    </dgm:pt>
    <dgm:pt modelId="{2C486A2D-7E23-417B-BA08-C3066D851090}" type="parTrans" cxnId="{FC2898C0-663E-4211-8111-0FD0EDEC29C3}">
      <dgm:prSet/>
      <dgm:spPr/>
      <dgm:t>
        <a:bodyPr/>
        <a:lstStyle/>
        <a:p>
          <a:endParaRPr lang="fr-FR"/>
        </a:p>
      </dgm:t>
    </dgm:pt>
    <dgm:pt modelId="{A15D98A7-C0B0-40CC-A08D-A3C9E96FF1D8}" type="sibTrans" cxnId="{FC2898C0-663E-4211-8111-0FD0EDEC29C3}">
      <dgm:prSet/>
      <dgm:spPr/>
      <dgm:t>
        <a:bodyPr/>
        <a:lstStyle/>
        <a:p>
          <a:endParaRPr lang="fr-FR"/>
        </a:p>
      </dgm:t>
    </dgm:pt>
    <dgm:pt modelId="{4D14BFE5-FDC3-4496-BBF4-5DDD41500F2C}">
      <dgm:prSet phldrT="[Text]"/>
      <dgm:spPr/>
      <dgm:t>
        <a:bodyPr/>
        <a:lstStyle/>
        <a:p>
          <a:r>
            <a:rPr lang="fr-FR" dirty="0" err="1" smtClean="0"/>
            <a:t>Benefits</a:t>
          </a:r>
          <a:endParaRPr lang="fr-FR" dirty="0"/>
        </a:p>
      </dgm:t>
    </dgm:pt>
    <dgm:pt modelId="{CAD93E0B-FFC3-4B03-A7FA-6DF9AB2F886F}" type="parTrans" cxnId="{C6F1F01F-F387-4424-85EE-C1F70C80A9E9}">
      <dgm:prSet/>
      <dgm:spPr/>
      <dgm:t>
        <a:bodyPr/>
        <a:lstStyle/>
        <a:p>
          <a:endParaRPr lang="fr-FR"/>
        </a:p>
      </dgm:t>
    </dgm:pt>
    <dgm:pt modelId="{96C8678B-83C9-4B2D-B079-04AD9290DD6F}" type="sibTrans" cxnId="{C6F1F01F-F387-4424-85EE-C1F70C80A9E9}">
      <dgm:prSet/>
      <dgm:spPr/>
      <dgm:t>
        <a:bodyPr/>
        <a:lstStyle/>
        <a:p>
          <a:endParaRPr lang="fr-FR"/>
        </a:p>
      </dgm:t>
    </dgm:pt>
    <dgm:pt modelId="{973F4E22-2506-4BE7-8749-7A6418E6738D}">
      <dgm:prSet phldrT="[Text]" phldr="1"/>
      <dgm:spPr/>
      <dgm:t>
        <a:bodyPr/>
        <a:lstStyle/>
        <a:p>
          <a:endParaRPr lang="fr-FR"/>
        </a:p>
      </dgm:t>
    </dgm:pt>
    <dgm:pt modelId="{5021488D-0B88-47A0-ADBA-33CDB509AA45}" type="parTrans" cxnId="{B9A89633-A16D-4569-BF48-6A25C0FBE088}">
      <dgm:prSet/>
      <dgm:spPr/>
      <dgm:t>
        <a:bodyPr/>
        <a:lstStyle/>
        <a:p>
          <a:endParaRPr lang="fr-FR"/>
        </a:p>
      </dgm:t>
    </dgm:pt>
    <dgm:pt modelId="{4A5D0067-0312-4DFC-990F-22270C093C18}" type="sibTrans" cxnId="{B9A89633-A16D-4569-BF48-6A25C0FBE088}">
      <dgm:prSet/>
      <dgm:spPr/>
      <dgm:t>
        <a:bodyPr/>
        <a:lstStyle/>
        <a:p>
          <a:endParaRPr lang="fr-FR"/>
        </a:p>
      </dgm:t>
    </dgm:pt>
    <dgm:pt modelId="{E2DE4D4E-A97A-4C7C-A2F2-7CF71A60D7A9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1,230 kwh of electricity, 18 pounds of air pollution</a:t>
          </a:r>
          <a:endParaRPr lang="en-US" sz="1600" b="1" i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745FF5-DFBA-424F-9E94-DFC841621E1C}" type="parTrans" cxnId="{CA07D8B3-758C-4DF5-8468-CA5948F99545}">
      <dgm:prSet/>
      <dgm:spPr/>
      <dgm:t>
        <a:bodyPr/>
        <a:lstStyle/>
        <a:p>
          <a:endParaRPr lang="fr-FR"/>
        </a:p>
      </dgm:t>
    </dgm:pt>
    <dgm:pt modelId="{C4677C59-321B-4469-8F80-80BD1BA753A3}" type="sibTrans" cxnId="{CA07D8B3-758C-4DF5-8468-CA5948F99545}">
      <dgm:prSet/>
      <dgm:spPr/>
      <dgm:t>
        <a:bodyPr/>
        <a:lstStyle/>
        <a:p>
          <a:endParaRPr lang="fr-FR"/>
        </a:p>
      </dgm:t>
    </dgm:pt>
    <dgm:pt modelId="{E44A6CF7-635D-41D8-B9DB-EBBDBE934718}" type="pres">
      <dgm:prSet presAssocID="{FD11F8A0-5774-47F6-AB3D-9ACA63BA3AE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39B6BB-388C-4AF2-87EA-BD1F95211784}" type="pres">
      <dgm:prSet presAssocID="{FD11F8A0-5774-47F6-AB3D-9ACA63BA3AEF}" presName="ellipse" presStyleLbl="trBgShp" presStyleIdx="0" presStyleCnt="1"/>
      <dgm:spPr/>
    </dgm:pt>
    <dgm:pt modelId="{9CC350F4-4F60-408A-A8AE-9A4EDC36DFD6}" type="pres">
      <dgm:prSet presAssocID="{FD11F8A0-5774-47F6-AB3D-9ACA63BA3AEF}" presName="arrow1" presStyleLbl="fgShp" presStyleIdx="0" presStyleCnt="1"/>
      <dgm:spPr/>
    </dgm:pt>
    <dgm:pt modelId="{1333F6E4-3C6D-448D-B989-5C5FC17B4A4F}" type="pres">
      <dgm:prSet presAssocID="{FD11F8A0-5774-47F6-AB3D-9ACA63BA3AE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CE7D3A-67E2-46D2-90FF-4452A13C0320}" type="pres">
      <dgm:prSet presAssocID="{F2D58F1E-E9F2-4FB0-A8AC-06C750D642B6}" presName="item1" presStyleLbl="node1" presStyleIdx="0" presStyleCnt="3" custScaleX="1857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316848-8324-4E55-898B-A65B7CD89C6F}" type="pres">
      <dgm:prSet presAssocID="{E2DE4D4E-A97A-4C7C-A2F2-7CF71A60D7A9}" presName="item2" presStyleLbl="node1" presStyleIdx="1" presStyleCnt="3" custLinFactNeighborX="-556" custLinFactNeighborY="-166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1D244E-CFB9-460D-8B77-B2AD71043D38}" type="pres">
      <dgm:prSet presAssocID="{4D14BFE5-FDC3-4496-BBF4-5DDD41500F2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E7620-1922-4CE5-A6C7-564A145EDFCB}" type="pres">
      <dgm:prSet presAssocID="{FD11F8A0-5774-47F6-AB3D-9ACA63BA3AEF}" presName="funnel" presStyleLbl="trAlignAcc1" presStyleIdx="0" presStyleCnt="1" custScaleY="131250" custLinFactNeighborX="1250" custLinFactNeighborY="-7143"/>
      <dgm:spPr/>
    </dgm:pt>
  </dgm:ptLst>
  <dgm:cxnLst>
    <dgm:cxn modelId="{C6F1F01F-F387-4424-85EE-C1F70C80A9E9}" srcId="{FD11F8A0-5774-47F6-AB3D-9ACA63BA3AEF}" destId="{4D14BFE5-FDC3-4496-BBF4-5DDD41500F2C}" srcOrd="3" destOrd="0" parTransId="{CAD93E0B-FFC3-4B03-A7FA-6DF9AB2F886F}" sibTransId="{96C8678B-83C9-4B2D-B079-04AD9290DD6F}"/>
    <dgm:cxn modelId="{CA07D8B3-758C-4DF5-8468-CA5948F99545}" srcId="{FD11F8A0-5774-47F6-AB3D-9ACA63BA3AEF}" destId="{E2DE4D4E-A97A-4C7C-A2F2-7CF71A60D7A9}" srcOrd="2" destOrd="0" parTransId="{F4745FF5-DFBA-424F-9E94-DFC841621E1C}" sibTransId="{C4677C59-321B-4469-8F80-80BD1BA753A3}"/>
    <dgm:cxn modelId="{85E9DF5C-A2FC-4CAF-A29F-8C7AAC1E7EA1}" type="presOf" srcId="{4D14BFE5-FDC3-4496-BBF4-5DDD41500F2C}" destId="{1333F6E4-3C6D-448D-B989-5C5FC17B4A4F}" srcOrd="0" destOrd="0" presId="urn:microsoft.com/office/officeart/2005/8/layout/funnel1"/>
    <dgm:cxn modelId="{B9A89633-A16D-4569-BF48-6A25C0FBE088}" srcId="{FD11F8A0-5774-47F6-AB3D-9ACA63BA3AEF}" destId="{973F4E22-2506-4BE7-8749-7A6418E6738D}" srcOrd="4" destOrd="0" parTransId="{5021488D-0B88-47A0-ADBA-33CDB509AA45}" sibTransId="{4A5D0067-0312-4DFC-990F-22270C093C18}"/>
    <dgm:cxn modelId="{BB2A2F67-41E1-4060-BCFE-F34CDD601D46}" type="presOf" srcId="{FD11F8A0-5774-47F6-AB3D-9ACA63BA3AEF}" destId="{E44A6CF7-635D-41D8-B9DB-EBBDBE934718}" srcOrd="0" destOrd="0" presId="urn:microsoft.com/office/officeart/2005/8/layout/funnel1"/>
    <dgm:cxn modelId="{FC2898C0-663E-4211-8111-0FD0EDEC29C3}" srcId="{FD11F8A0-5774-47F6-AB3D-9ACA63BA3AEF}" destId="{F2D58F1E-E9F2-4FB0-A8AC-06C750D642B6}" srcOrd="1" destOrd="0" parTransId="{2C486A2D-7E23-417B-BA08-C3066D851090}" sibTransId="{A15D98A7-C0B0-40CC-A08D-A3C9E96FF1D8}"/>
    <dgm:cxn modelId="{77454D65-93FF-4537-840F-0FFE7FAACF0C}" srcId="{FD11F8A0-5774-47F6-AB3D-9ACA63BA3AEF}" destId="{CB211010-FA95-418D-A599-4EC95835691A}" srcOrd="0" destOrd="0" parTransId="{7293DE57-4986-4E9D-8D9A-59CE4B4AA533}" sibTransId="{A01B5F72-4014-4B41-95A7-8620063F097D}"/>
    <dgm:cxn modelId="{C0EE034F-E3B9-4894-8A6D-3EDA7E4455D7}" type="presOf" srcId="{CB211010-FA95-418D-A599-4EC95835691A}" destId="{0F1D244E-CFB9-460D-8B77-B2AD71043D38}" srcOrd="0" destOrd="0" presId="urn:microsoft.com/office/officeart/2005/8/layout/funnel1"/>
    <dgm:cxn modelId="{642494F4-F6E5-4828-BD55-2D30C37A4CE1}" type="presOf" srcId="{F2D58F1E-E9F2-4FB0-A8AC-06C750D642B6}" destId="{26316848-8324-4E55-898B-A65B7CD89C6F}" srcOrd="0" destOrd="0" presId="urn:microsoft.com/office/officeart/2005/8/layout/funnel1"/>
    <dgm:cxn modelId="{DAF5D9C5-55B4-4A05-9FC3-E352364E22F4}" type="presOf" srcId="{E2DE4D4E-A97A-4C7C-A2F2-7CF71A60D7A9}" destId="{FDCE7D3A-67E2-46D2-90FF-4452A13C0320}" srcOrd="0" destOrd="0" presId="urn:microsoft.com/office/officeart/2005/8/layout/funnel1"/>
    <dgm:cxn modelId="{102EC139-B153-4E17-9848-622E361CEAF2}" type="presParOf" srcId="{E44A6CF7-635D-41D8-B9DB-EBBDBE934718}" destId="{A539B6BB-388C-4AF2-87EA-BD1F95211784}" srcOrd="0" destOrd="0" presId="urn:microsoft.com/office/officeart/2005/8/layout/funnel1"/>
    <dgm:cxn modelId="{EF6ADB33-51FD-4A63-9EB9-39E6DAEE52E5}" type="presParOf" srcId="{E44A6CF7-635D-41D8-B9DB-EBBDBE934718}" destId="{9CC350F4-4F60-408A-A8AE-9A4EDC36DFD6}" srcOrd="1" destOrd="0" presId="urn:microsoft.com/office/officeart/2005/8/layout/funnel1"/>
    <dgm:cxn modelId="{569646F6-FE1D-4AA6-A790-CFCF50107918}" type="presParOf" srcId="{E44A6CF7-635D-41D8-B9DB-EBBDBE934718}" destId="{1333F6E4-3C6D-448D-B989-5C5FC17B4A4F}" srcOrd="2" destOrd="0" presId="urn:microsoft.com/office/officeart/2005/8/layout/funnel1"/>
    <dgm:cxn modelId="{76320E7C-485C-4BD9-8D0F-5DD26479AD63}" type="presParOf" srcId="{E44A6CF7-635D-41D8-B9DB-EBBDBE934718}" destId="{FDCE7D3A-67E2-46D2-90FF-4452A13C0320}" srcOrd="3" destOrd="0" presId="urn:microsoft.com/office/officeart/2005/8/layout/funnel1"/>
    <dgm:cxn modelId="{C6405A26-2A6C-4373-95AD-21D381F490F4}" type="presParOf" srcId="{E44A6CF7-635D-41D8-B9DB-EBBDBE934718}" destId="{26316848-8324-4E55-898B-A65B7CD89C6F}" srcOrd="4" destOrd="0" presId="urn:microsoft.com/office/officeart/2005/8/layout/funnel1"/>
    <dgm:cxn modelId="{81618FB8-528B-4A1B-9554-195F1B8C77FF}" type="presParOf" srcId="{E44A6CF7-635D-41D8-B9DB-EBBDBE934718}" destId="{0F1D244E-CFB9-460D-8B77-B2AD71043D38}" srcOrd="5" destOrd="0" presId="urn:microsoft.com/office/officeart/2005/8/layout/funnel1"/>
    <dgm:cxn modelId="{E26BB040-77C8-4F55-81ED-050843505924}" type="presParOf" srcId="{E44A6CF7-635D-41D8-B9DB-EBBDBE934718}" destId="{6CDE7620-1922-4CE5-A6C7-564A145EDF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1F8A0-5774-47F6-AB3D-9ACA63BA3AEF}" type="doc">
      <dgm:prSet loTypeId="urn:microsoft.com/office/officeart/2005/8/layout/funnel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211010-FA95-418D-A599-4EC95835691A}">
      <dgm:prSet phldrT="[Text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24 </a:t>
          </a:r>
          <a:r>
            <a:rPr lang="fr-FR" sz="2000" b="1" dirty="0" err="1" smtClean="0">
              <a:solidFill>
                <a:schemeClr val="tx1"/>
              </a:solidFill>
            </a:rPr>
            <a:t>trees</a:t>
          </a:r>
          <a:endParaRPr lang="fr-FR" sz="2000" b="1" dirty="0">
            <a:solidFill>
              <a:schemeClr val="tx1"/>
            </a:solidFill>
          </a:endParaRPr>
        </a:p>
      </dgm:t>
    </dgm:pt>
    <dgm:pt modelId="{7293DE57-4986-4E9D-8D9A-59CE4B4AA533}" type="parTrans" cxnId="{77454D65-93FF-4537-840F-0FFE7FAACF0C}">
      <dgm:prSet/>
      <dgm:spPr/>
      <dgm:t>
        <a:bodyPr/>
        <a:lstStyle/>
        <a:p>
          <a:endParaRPr lang="fr-FR"/>
        </a:p>
      </dgm:t>
    </dgm:pt>
    <dgm:pt modelId="{A01B5F72-4014-4B41-95A7-8620063F097D}" type="sibTrans" cxnId="{77454D65-93FF-4537-840F-0FFE7FAACF0C}">
      <dgm:prSet/>
      <dgm:spPr/>
      <dgm:t>
        <a:bodyPr/>
        <a:lstStyle/>
        <a:p>
          <a:endParaRPr lang="fr-FR"/>
        </a:p>
      </dgm:t>
    </dgm:pt>
    <dgm:pt modelId="{F2D58F1E-E9F2-4FB0-A8AC-06C750D642B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7000 </a:t>
          </a:r>
          <a:r>
            <a:rPr lang="en-US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gallons of water</a:t>
          </a:r>
          <a:endParaRPr lang="fr-FR" sz="2000" b="1" dirty="0">
            <a:solidFill>
              <a:schemeClr val="tx1"/>
            </a:solidFill>
          </a:endParaRPr>
        </a:p>
      </dgm:t>
    </dgm:pt>
    <dgm:pt modelId="{2C486A2D-7E23-417B-BA08-C3066D851090}" type="parTrans" cxnId="{FC2898C0-663E-4211-8111-0FD0EDEC29C3}">
      <dgm:prSet/>
      <dgm:spPr/>
      <dgm:t>
        <a:bodyPr/>
        <a:lstStyle/>
        <a:p>
          <a:endParaRPr lang="fr-FR"/>
        </a:p>
      </dgm:t>
    </dgm:pt>
    <dgm:pt modelId="{A15D98A7-C0B0-40CC-A08D-A3C9E96FF1D8}" type="sibTrans" cxnId="{FC2898C0-663E-4211-8111-0FD0EDEC29C3}">
      <dgm:prSet/>
      <dgm:spPr/>
      <dgm:t>
        <a:bodyPr/>
        <a:lstStyle/>
        <a:p>
          <a:endParaRPr lang="fr-FR"/>
        </a:p>
      </dgm:t>
    </dgm:pt>
    <dgm:pt modelId="{4D14BFE5-FDC3-4496-BBF4-5DDD41500F2C}">
      <dgm:prSet phldrT="[Text]"/>
      <dgm:spPr/>
      <dgm:t>
        <a:bodyPr/>
        <a:lstStyle/>
        <a:p>
          <a:r>
            <a:rPr lang="fr-FR" dirty="0" err="1" smtClean="0"/>
            <a:t>benefits</a:t>
          </a:r>
          <a:endParaRPr lang="fr-FR" dirty="0"/>
        </a:p>
      </dgm:t>
    </dgm:pt>
    <dgm:pt modelId="{CAD93E0B-FFC3-4B03-A7FA-6DF9AB2F886F}" type="parTrans" cxnId="{C6F1F01F-F387-4424-85EE-C1F70C80A9E9}">
      <dgm:prSet/>
      <dgm:spPr/>
      <dgm:t>
        <a:bodyPr/>
        <a:lstStyle/>
        <a:p>
          <a:endParaRPr lang="fr-FR"/>
        </a:p>
      </dgm:t>
    </dgm:pt>
    <dgm:pt modelId="{96C8678B-83C9-4B2D-B079-04AD9290DD6F}" type="sibTrans" cxnId="{C6F1F01F-F387-4424-85EE-C1F70C80A9E9}">
      <dgm:prSet/>
      <dgm:spPr/>
      <dgm:t>
        <a:bodyPr/>
        <a:lstStyle/>
        <a:p>
          <a:endParaRPr lang="fr-FR"/>
        </a:p>
      </dgm:t>
    </dgm:pt>
    <dgm:pt modelId="{973F4E22-2506-4BE7-8749-7A6418E6738D}">
      <dgm:prSet phldrT="[Text]" phldr="1"/>
      <dgm:spPr/>
      <dgm:t>
        <a:bodyPr/>
        <a:lstStyle/>
        <a:p>
          <a:endParaRPr lang="fr-FR" dirty="0"/>
        </a:p>
      </dgm:t>
    </dgm:pt>
    <dgm:pt modelId="{5021488D-0B88-47A0-ADBA-33CDB509AA45}" type="parTrans" cxnId="{B9A89633-A16D-4569-BF48-6A25C0FBE088}">
      <dgm:prSet/>
      <dgm:spPr/>
      <dgm:t>
        <a:bodyPr/>
        <a:lstStyle/>
        <a:p>
          <a:endParaRPr lang="fr-FR"/>
        </a:p>
      </dgm:t>
    </dgm:pt>
    <dgm:pt modelId="{4A5D0067-0312-4DFC-990F-22270C093C18}" type="sibTrans" cxnId="{B9A89633-A16D-4569-BF48-6A25C0FBE088}">
      <dgm:prSet/>
      <dgm:spPr/>
      <dgm:t>
        <a:bodyPr/>
        <a:lstStyle/>
        <a:p>
          <a:endParaRPr lang="fr-FR"/>
        </a:p>
      </dgm:t>
    </dgm:pt>
    <dgm:pt modelId="{E2DE4D4E-A97A-4C7C-A2F2-7CF71A60D7A9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4100 Kw </a:t>
          </a:r>
          <a:r>
            <a:rPr lang="en-US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of </a:t>
          </a:r>
          <a:r>
            <a:rPr lang="en-US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electricity  per ton, </a:t>
          </a:r>
          <a:r>
            <a:rPr lang="en-US" sz="1600" b="1" dirty="0" smtClean="0">
              <a:solidFill>
                <a:schemeClr val="tx1"/>
              </a:solidFill>
              <a:latin typeface="Calibri" panose="020F0502020204030204" pitchFamily="34" charset="0"/>
            </a:rPr>
            <a:t>18 pounds of air pollution</a:t>
          </a:r>
          <a:endParaRPr lang="en-US" sz="1600" b="1" i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745FF5-DFBA-424F-9E94-DFC841621E1C}" type="parTrans" cxnId="{CA07D8B3-758C-4DF5-8468-CA5948F99545}">
      <dgm:prSet/>
      <dgm:spPr/>
      <dgm:t>
        <a:bodyPr/>
        <a:lstStyle/>
        <a:p>
          <a:endParaRPr lang="fr-FR"/>
        </a:p>
      </dgm:t>
    </dgm:pt>
    <dgm:pt modelId="{C4677C59-321B-4469-8F80-80BD1BA753A3}" type="sibTrans" cxnId="{CA07D8B3-758C-4DF5-8468-CA5948F99545}">
      <dgm:prSet/>
      <dgm:spPr/>
      <dgm:t>
        <a:bodyPr/>
        <a:lstStyle/>
        <a:p>
          <a:endParaRPr lang="fr-FR"/>
        </a:p>
      </dgm:t>
    </dgm:pt>
    <dgm:pt modelId="{E44A6CF7-635D-41D8-B9DB-EBBDBE934718}" type="pres">
      <dgm:prSet presAssocID="{FD11F8A0-5774-47F6-AB3D-9ACA63BA3AE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39B6BB-388C-4AF2-87EA-BD1F95211784}" type="pres">
      <dgm:prSet presAssocID="{FD11F8A0-5774-47F6-AB3D-9ACA63BA3AEF}" presName="ellipse" presStyleLbl="trBgShp" presStyleIdx="0" presStyleCnt="1" custLinFactNeighborX="9457" custLinFactNeighborY="56362"/>
      <dgm:spPr/>
    </dgm:pt>
    <dgm:pt modelId="{9CC350F4-4F60-408A-A8AE-9A4EDC36DFD6}" type="pres">
      <dgm:prSet presAssocID="{FD11F8A0-5774-47F6-AB3D-9ACA63BA3AEF}" presName="arrow1" presStyleLbl="fgShp" presStyleIdx="0" presStyleCnt="1"/>
      <dgm:spPr/>
    </dgm:pt>
    <dgm:pt modelId="{1333F6E4-3C6D-448D-B989-5C5FC17B4A4F}" type="pres">
      <dgm:prSet presAssocID="{FD11F8A0-5774-47F6-AB3D-9ACA63BA3AE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CE7D3A-67E2-46D2-90FF-4452A13C0320}" type="pres">
      <dgm:prSet presAssocID="{F2D58F1E-E9F2-4FB0-A8AC-06C750D642B6}" presName="item1" presStyleLbl="node1" presStyleIdx="0" presStyleCnt="3" custScaleX="1857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316848-8324-4E55-898B-A65B7CD89C6F}" type="pres">
      <dgm:prSet presAssocID="{E2DE4D4E-A97A-4C7C-A2F2-7CF71A60D7A9}" presName="item2" presStyleLbl="node1" presStyleIdx="1" presStyleCnt="3" custLinFactNeighborX="-556" custLinFactNeighborY="-166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1D244E-CFB9-460D-8B77-B2AD71043D38}" type="pres">
      <dgm:prSet presAssocID="{4D14BFE5-FDC3-4496-BBF4-5DDD41500F2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E7620-1922-4CE5-A6C7-564A145EDFCB}" type="pres">
      <dgm:prSet presAssocID="{FD11F8A0-5774-47F6-AB3D-9ACA63BA3AEF}" presName="funnel" presStyleLbl="trAlignAcc1" presStyleIdx="0" presStyleCnt="1" custScaleY="131250" custLinFactNeighborX="-357" custLinFactNeighborY="8929"/>
      <dgm:spPr/>
    </dgm:pt>
  </dgm:ptLst>
  <dgm:cxnLst>
    <dgm:cxn modelId="{C6F1F01F-F387-4424-85EE-C1F70C80A9E9}" srcId="{FD11F8A0-5774-47F6-AB3D-9ACA63BA3AEF}" destId="{4D14BFE5-FDC3-4496-BBF4-5DDD41500F2C}" srcOrd="3" destOrd="0" parTransId="{CAD93E0B-FFC3-4B03-A7FA-6DF9AB2F886F}" sibTransId="{96C8678B-83C9-4B2D-B079-04AD9290DD6F}"/>
    <dgm:cxn modelId="{79B8CB1B-2C45-4A24-B7D9-322D835309CC}" type="presOf" srcId="{F2D58F1E-E9F2-4FB0-A8AC-06C750D642B6}" destId="{26316848-8324-4E55-898B-A65B7CD89C6F}" srcOrd="0" destOrd="0" presId="urn:microsoft.com/office/officeart/2005/8/layout/funnel1"/>
    <dgm:cxn modelId="{776C55A6-36C0-400A-9B41-F9E5A478D1FF}" type="presOf" srcId="{FD11F8A0-5774-47F6-AB3D-9ACA63BA3AEF}" destId="{E44A6CF7-635D-41D8-B9DB-EBBDBE934718}" srcOrd="0" destOrd="0" presId="urn:microsoft.com/office/officeart/2005/8/layout/funnel1"/>
    <dgm:cxn modelId="{CA07D8B3-758C-4DF5-8468-CA5948F99545}" srcId="{FD11F8A0-5774-47F6-AB3D-9ACA63BA3AEF}" destId="{E2DE4D4E-A97A-4C7C-A2F2-7CF71A60D7A9}" srcOrd="2" destOrd="0" parTransId="{F4745FF5-DFBA-424F-9E94-DFC841621E1C}" sibTransId="{C4677C59-321B-4469-8F80-80BD1BA753A3}"/>
    <dgm:cxn modelId="{B9A89633-A16D-4569-BF48-6A25C0FBE088}" srcId="{FD11F8A0-5774-47F6-AB3D-9ACA63BA3AEF}" destId="{973F4E22-2506-4BE7-8749-7A6418E6738D}" srcOrd="4" destOrd="0" parTransId="{5021488D-0B88-47A0-ADBA-33CDB509AA45}" sibTransId="{4A5D0067-0312-4DFC-990F-22270C093C18}"/>
    <dgm:cxn modelId="{0BE84E3F-DDD0-45E6-A774-8F77E9DB8F2C}" type="presOf" srcId="{E2DE4D4E-A97A-4C7C-A2F2-7CF71A60D7A9}" destId="{FDCE7D3A-67E2-46D2-90FF-4452A13C0320}" srcOrd="0" destOrd="0" presId="urn:microsoft.com/office/officeart/2005/8/layout/funnel1"/>
    <dgm:cxn modelId="{3DA67DAD-FD3B-4FB4-B97A-0C5C2E129D81}" type="presOf" srcId="{CB211010-FA95-418D-A599-4EC95835691A}" destId="{0F1D244E-CFB9-460D-8B77-B2AD71043D38}" srcOrd="0" destOrd="0" presId="urn:microsoft.com/office/officeart/2005/8/layout/funnel1"/>
    <dgm:cxn modelId="{FC2898C0-663E-4211-8111-0FD0EDEC29C3}" srcId="{FD11F8A0-5774-47F6-AB3D-9ACA63BA3AEF}" destId="{F2D58F1E-E9F2-4FB0-A8AC-06C750D642B6}" srcOrd="1" destOrd="0" parTransId="{2C486A2D-7E23-417B-BA08-C3066D851090}" sibTransId="{A15D98A7-C0B0-40CC-A08D-A3C9E96FF1D8}"/>
    <dgm:cxn modelId="{77454D65-93FF-4537-840F-0FFE7FAACF0C}" srcId="{FD11F8A0-5774-47F6-AB3D-9ACA63BA3AEF}" destId="{CB211010-FA95-418D-A599-4EC95835691A}" srcOrd="0" destOrd="0" parTransId="{7293DE57-4986-4E9D-8D9A-59CE4B4AA533}" sibTransId="{A01B5F72-4014-4B41-95A7-8620063F097D}"/>
    <dgm:cxn modelId="{05BD4F78-F57B-4E9E-BF2F-5F80FCEA7509}" type="presOf" srcId="{4D14BFE5-FDC3-4496-BBF4-5DDD41500F2C}" destId="{1333F6E4-3C6D-448D-B989-5C5FC17B4A4F}" srcOrd="0" destOrd="0" presId="urn:microsoft.com/office/officeart/2005/8/layout/funnel1"/>
    <dgm:cxn modelId="{CE1F4EAB-BA72-480F-B412-142285A07EAF}" type="presParOf" srcId="{E44A6CF7-635D-41D8-B9DB-EBBDBE934718}" destId="{A539B6BB-388C-4AF2-87EA-BD1F95211784}" srcOrd="0" destOrd="0" presId="urn:microsoft.com/office/officeart/2005/8/layout/funnel1"/>
    <dgm:cxn modelId="{7A47537B-324C-4506-B1AA-86FF4BAA735C}" type="presParOf" srcId="{E44A6CF7-635D-41D8-B9DB-EBBDBE934718}" destId="{9CC350F4-4F60-408A-A8AE-9A4EDC36DFD6}" srcOrd="1" destOrd="0" presId="urn:microsoft.com/office/officeart/2005/8/layout/funnel1"/>
    <dgm:cxn modelId="{7255CFBD-2E64-4522-B196-08FCCA28D477}" type="presParOf" srcId="{E44A6CF7-635D-41D8-B9DB-EBBDBE934718}" destId="{1333F6E4-3C6D-448D-B989-5C5FC17B4A4F}" srcOrd="2" destOrd="0" presId="urn:microsoft.com/office/officeart/2005/8/layout/funnel1"/>
    <dgm:cxn modelId="{375999F6-DA04-4D2B-89C8-1F16E025EEA9}" type="presParOf" srcId="{E44A6CF7-635D-41D8-B9DB-EBBDBE934718}" destId="{FDCE7D3A-67E2-46D2-90FF-4452A13C0320}" srcOrd="3" destOrd="0" presId="urn:microsoft.com/office/officeart/2005/8/layout/funnel1"/>
    <dgm:cxn modelId="{6171A65B-4A02-4F6F-A773-1AFABD7CB251}" type="presParOf" srcId="{E44A6CF7-635D-41D8-B9DB-EBBDBE934718}" destId="{26316848-8324-4E55-898B-A65B7CD89C6F}" srcOrd="4" destOrd="0" presId="urn:microsoft.com/office/officeart/2005/8/layout/funnel1"/>
    <dgm:cxn modelId="{691CD31E-CD4A-4E6F-962C-CED3D6FE2271}" type="presParOf" srcId="{E44A6CF7-635D-41D8-B9DB-EBBDBE934718}" destId="{0F1D244E-CFB9-460D-8B77-B2AD71043D38}" srcOrd="5" destOrd="0" presId="urn:microsoft.com/office/officeart/2005/8/layout/funnel1"/>
    <dgm:cxn modelId="{FED866F6-9209-4496-9043-1BDE341DD298}" type="presParOf" srcId="{E44A6CF7-635D-41D8-B9DB-EBBDBE934718}" destId="{6CDE7620-1922-4CE5-A6C7-564A145EDF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92E68-B13B-4940-9A03-24D20E0EAD8F}">
      <dsp:nvSpPr>
        <dsp:cNvPr id="0" name=""/>
        <dsp:cNvSpPr/>
      </dsp:nvSpPr>
      <dsp:spPr>
        <a:xfrm rot="5400000">
          <a:off x="4598863" y="125534"/>
          <a:ext cx="1931293" cy="168022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Reduces</a:t>
          </a:r>
          <a:r>
            <a:rPr lang="fr-FR" sz="20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 Total </a:t>
          </a:r>
          <a:r>
            <a:rPr lang="fr-FR" sz="20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energy</a:t>
          </a:r>
          <a:r>
            <a:rPr lang="fr-FR" sz="20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 </a:t>
          </a:r>
          <a:r>
            <a:rPr lang="fr-FR" sz="2000" kern="1200" smtClean="0">
              <a:solidFill>
                <a:schemeClr val="bg1"/>
              </a:solidFill>
              <a:latin typeface="Calibri" panose="020F0502020204030204" pitchFamily="34" charset="0"/>
            </a:rPr>
            <a:t>by 27%</a:t>
          </a:r>
          <a:endParaRPr lang="fr-FR" sz="2000" kern="1200" dirty="0"/>
        </a:p>
      </dsp:txBody>
      <dsp:txXfrm rot="-5400000">
        <a:off x="4986232" y="300960"/>
        <a:ext cx="1156555" cy="1329373"/>
      </dsp:txXfrm>
    </dsp:sp>
    <dsp:sp modelId="{B5BBCC02-23D7-4ECB-8C63-73619D3E99CC}">
      <dsp:nvSpPr>
        <dsp:cNvPr id="0" name=""/>
        <dsp:cNvSpPr/>
      </dsp:nvSpPr>
      <dsp:spPr>
        <a:xfrm>
          <a:off x="6502605" y="389879"/>
          <a:ext cx="2155323" cy="115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6B4CC-858E-4A26-8A22-35D1E210073A}">
      <dsp:nvSpPr>
        <dsp:cNvPr id="0" name=""/>
        <dsp:cNvSpPr/>
      </dsp:nvSpPr>
      <dsp:spPr>
        <a:xfrm rot="5400000">
          <a:off x="2831216" y="129154"/>
          <a:ext cx="1931293" cy="168022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Reduces</a:t>
          </a:r>
          <a:r>
            <a:rPr lang="fr-FR" sz="2000" kern="1200" dirty="0" smtClean="0"/>
            <a:t> Wood use by 100%</a:t>
          </a:r>
          <a:endParaRPr lang="fr-FR" sz="2000" kern="1200" dirty="0"/>
        </a:p>
      </dsp:txBody>
      <dsp:txXfrm rot="-5400000">
        <a:off x="3218585" y="304580"/>
        <a:ext cx="1156555" cy="1329373"/>
      </dsp:txXfrm>
    </dsp:sp>
    <dsp:sp modelId="{85293B36-D239-420B-853D-206EAFF655E3}">
      <dsp:nvSpPr>
        <dsp:cNvPr id="0" name=""/>
        <dsp:cNvSpPr/>
      </dsp:nvSpPr>
      <dsp:spPr>
        <a:xfrm rot="5400000">
          <a:off x="3634277" y="1676053"/>
          <a:ext cx="2132862" cy="2066559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Reduces</a:t>
          </a:r>
          <a:r>
            <a:rPr lang="fr-FR" sz="20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 </a:t>
          </a:r>
          <a:r>
            <a:rPr lang="fr-FR" sz="2000" kern="1200" dirty="0" err="1" smtClean="0">
              <a:solidFill>
                <a:schemeClr val="bg1"/>
              </a:solidFill>
              <a:latin typeface="Calibri" panose="020F0502020204030204" pitchFamily="34" charset="0"/>
            </a:rPr>
            <a:t>wastewater</a:t>
          </a:r>
          <a:r>
            <a:rPr lang="fr-FR" sz="2000" kern="1200" dirty="0" smtClean="0">
              <a:solidFill>
                <a:schemeClr val="bg1"/>
              </a:solidFill>
              <a:latin typeface="Calibri" panose="020F0502020204030204" pitchFamily="34" charset="0"/>
            </a:rPr>
            <a:t> by 33%</a:t>
          </a:r>
          <a:endParaRPr lang="fr-FR" sz="2000" kern="1200" dirty="0">
            <a:solidFill>
              <a:schemeClr val="bg1"/>
            </a:solidFill>
          </a:endParaRPr>
        </a:p>
      </dsp:txBody>
      <dsp:txXfrm rot="-5400000">
        <a:off x="4006501" y="1992854"/>
        <a:ext cx="1388413" cy="1432958"/>
      </dsp:txXfrm>
    </dsp:sp>
    <dsp:sp modelId="{7AA10B1A-C41F-4D80-976C-9E54FD56D344}">
      <dsp:nvSpPr>
        <dsp:cNvPr id="0" name=""/>
        <dsp:cNvSpPr/>
      </dsp:nvSpPr>
      <dsp:spPr>
        <a:xfrm>
          <a:off x="1644701" y="3428122"/>
          <a:ext cx="2085796" cy="115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9A063-45B0-4FE1-A769-88B701418F6A}">
      <dsp:nvSpPr>
        <dsp:cNvPr id="0" name=""/>
        <dsp:cNvSpPr/>
      </dsp:nvSpPr>
      <dsp:spPr>
        <a:xfrm rot="5400000">
          <a:off x="4624791" y="3612907"/>
          <a:ext cx="1931293" cy="16802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5012160" y="3788333"/>
        <a:ext cx="1156555" cy="1329373"/>
      </dsp:txXfrm>
    </dsp:sp>
    <dsp:sp modelId="{EACDAC00-CCA2-4DD4-ABD7-4451284F5511}">
      <dsp:nvSpPr>
        <dsp:cNvPr id="0" name=""/>
        <dsp:cNvSpPr/>
      </dsp:nvSpPr>
      <dsp:spPr>
        <a:xfrm rot="5400000">
          <a:off x="4624789" y="3612907"/>
          <a:ext cx="1931293" cy="16802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5012158" y="3788333"/>
        <a:ext cx="1156555" cy="1329373"/>
      </dsp:txXfrm>
    </dsp:sp>
    <dsp:sp modelId="{94627880-56BC-420D-913A-BD2EAB7FB150}">
      <dsp:nvSpPr>
        <dsp:cNvPr id="0" name=""/>
        <dsp:cNvSpPr/>
      </dsp:nvSpPr>
      <dsp:spPr>
        <a:xfrm>
          <a:off x="6502605" y="3870011"/>
          <a:ext cx="2155323" cy="115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A26A8-6042-4A6A-9A07-AD3D0FB603FB}">
      <dsp:nvSpPr>
        <dsp:cNvPr id="0" name=""/>
        <dsp:cNvSpPr/>
      </dsp:nvSpPr>
      <dsp:spPr>
        <a:xfrm rot="5400000">
          <a:off x="4624789" y="3612907"/>
          <a:ext cx="1931293" cy="168022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Reduces</a:t>
          </a:r>
          <a:r>
            <a:rPr lang="fr-FR" sz="2000" kern="1200" dirty="0" smtClean="0"/>
            <a:t> green </a:t>
          </a:r>
          <a:r>
            <a:rPr lang="fr-FR" sz="2000" kern="1200" dirty="0" err="1" smtClean="0"/>
            <a:t>gas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emission</a:t>
          </a:r>
          <a:r>
            <a:rPr lang="fr-FR" sz="2000" kern="1200" dirty="0" smtClean="0"/>
            <a:t> by 47%</a:t>
          </a:r>
          <a:endParaRPr lang="fr-FR" sz="2000" kern="1200" dirty="0"/>
        </a:p>
      </dsp:txBody>
      <dsp:txXfrm rot="-5400000">
        <a:off x="5012158" y="3788333"/>
        <a:ext cx="1156555" cy="132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B6BB-388C-4AF2-87EA-BD1F95211784}">
      <dsp:nvSpPr>
        <dsp:cNvPr id="0" name=""/>
        <dsp:cNvSpPr/>
      </dsp:nvSpPr>
      <dsp:spPr>
        <a:xfrm>
          <a:off x="1872826" y="516466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350F4-4F60-408A-A8AE-9A4EDC36DFD6}">
      <dsp:nvSpPr>
        <dsp:cNvPr id="0" name=""/>
        <dsp:cNvSpPr/>
      </dsp:nvSpPr>
      <dsp:spPr>
        <a:xfrm>
          <a:off x="3640666" y="4231640"/>
          <a:ext cx="846666" cy="54186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33F6E4-3C6D-448D-B989-5C5FC17B4A4F}">
      <dsp:nvSpPr>
        <dsp:cNvPr id="0" name=""/>
        <dsp:cNvSpPr/>
      </dsp:nvSpPr>
      <dsp:spPr>
        <a:xfrm>
          <a:off x="2031999" y="4665133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err="1" smtClean="0"/>
            <a:t>Benefits</a:t>
          </a:r>
          <a:endParaRPr lang="fr-FR" sz="3700" kern="1200" dirty="0"/>
        </a:p>
      </dsp:txBody>
      <dsp:txXfrm>
        <a:off x="2031999" y="4665133"/>
        <a:ext cx="4064000" cy="1016000"/>
      </dsp:txXfrm>
    </dsp:sp>
    <dsp:sp modelId="{FDCE7D3A-67E2-46D2-90FF-4452A13C0320}">
      <dsp:nvSpPr>
        <dsp:cNvPr id="0" name=""/>
        <dsp:cNvSpPr/>
      </dsp:nvSpPr>
      <dsp:spPr>
        <a:xfrm>
          <a:off x="2807544" y="2150872"/>
          <a:ext cx="2831256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1,230 kwh of electricity, 18 pounds of air pollution</a:t>
          </a:r>
          <a:endParaRPr lang="en-US" sz="1600" b="1" i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22172" y="2374057"/>
        <a:ext cx="2002000" cy="1077630"/>
      </dsp:txXfrm>
    </dsp:sp>
    <dsp:sp modelId="{26316848-8324-4E55-898B-A65B7CD89C6F}">
      <dsp:nvSpPr>
        <dsp:cNvPr id="0" name=""/>
        <dsp:cNvSpPr/>
      </dsp:nvSpPr>
      <dsp:spPr>
        <a:xfrm>
          <a:off x="2362193" y="753528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2,100 gallons of water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585378" y="976713"/>
        <a:ext cx="1077630" cy="1077630"/>
      </dsp:txXfrm>
    </dsp:sp>
    <dsp:sp modelId="{0F1D244E-CFB9-460D-8B77-B2AD71043D38}">
      <dsp:nvSpPr>
        <dsp:cNvPr id="0" name=""/>
        <dsp:cNvSpPr/>
      </dsp:nvSpPr>
      <dsp:spPr>
        <a:xfrm>
          <a:off x="3928533" y="639064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7.2 </a:t>
          </a:r>
          <a:r>
            <a:rPr lang="fr-FR" sz="2000" b="1" kern="1200" dirty="0" err="1" smtClean="0">
              <a:solidFill>
                <a:schemeClr val="tx1"/>
              </a:solidFill>
            </a:rPr>
            <a:t>trees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151718" y="862249"/>
        <a:ext cx="1077630" cy="1077630"/>
      </dsp:txXfrm>
    </dsp:sp>
    <dsp:sp modelId="{6CDE7620-1922-4CE5-A6C7-564A145EDFCB}">
      <dsp:nvSpPr>
        <dsp:cNvPr id="0" name=""/>
        <dsp:cNvSpPr/>
      </dsp:nvSpPr>
      <dsp:spPr>
        <a:xfrm>
          <a:off x="1752599" y="-262466"/>
          <a:ext cx="4741333" cy="49784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B6BB-388C-4AF2-87EA-BD1F95211784}">
      <dsp:nvSpPr>
        <dsp:cNvPr id="0" name=""/>
        <dsp:cNvSpPr/>
      </dsp:nvSpPr>
      <dsp:spPr>
        <a:xfrm>
          <a:off x="2285983" y="1371606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350F4-4F60-408A-A8AE-9A4EDC36DFD6}">
      <dsp:nvSpPr>
        <dsp:cNvPr id="0" name=""/>
        <dsp:cNvSpPr/>
      </dsp:nvSpPr>
      <dsp:spPr>
        <a:xfrm>
          <a:off x="3640666" y="4231640"/>
          <a:ext cx="846666" cy="54186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33F6E4-3C6D-448D-B989-5C5FC17B4A4F}">
      <dsp:nvSpPr>
        <dsp:cNvPr id="0" name=""/>
        <dsp:cNvSpPr/>
      </dsp:nvSpPr>
      <dsp:spPr>
        <a:xfrm>
          <a:off x="2031999" y="4665133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err="1" smtClean="0"/>
            <a:t>benefits</a:t>
          </a:r>
          <a:endParaRPr lang="fr-FR" sz="3700" kern="1200" dirty="0"/>
        </a:p>
      </dsp:txBody>
      <dsp:txXfrm>
        <a:off x="2031999" y="4665133"/>
        <a:ext cx="4064000" cy="1016000"/>
      </dsp:txXfrm>
    </dsp:sp>
    <dsp:sp modelId="{FDCE7D3A-67E2-46D2-90FF-4452A13C0320}">
      <dsp:nvSpPr>
        <dsp:cNvPr id="0" name=""/>
        <dsp:cNvSpPr/>
      </dsp:nvSpPr>
      <dsp:spPr>
        <a:xfrm>
          <a:off x="2807544" y="2150872"/>
          <a:ext cx="2831256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4100 Kw </a:t>
          </a:r>
          <a:r>
            <a:rPr lang="en-US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of </a:t>
          </a:r>
          <a:r>
            <a:rPr lang="en-US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electricity  per ton, </a:t>
          </a:r>
          <a:r>
            <a:rPr lang="en-US" sz="16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18 pounds of air pollution</a:t>
          </a:r>
          <a:endParaRPr lang="en-US" sz="1600" b="1" i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22172" y="2374057"/>
        <a:ext cx="2002000" cy="1077630"/>
      </dsp:txXfrm>
    </dsp:sp>
    <dsp:sp modelId="{26316848-8324-4E55-898B-A65B7CD89C6F}">
      <dsp:nvSpPr>
        <dsp:cNvPr id="0" name=""/>
        <dsp:cNvSpPr/>
      </dsp:nvSpPr>
      <dsp:spPr>
        <a:xfrm>
          <a:off x="2362193" y="753528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7000 </a:t>
          </a:r>
          <a:r>
            <a:rPr lang="en-US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gallons of water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585378" y="976713"/>
        <a:ext cx="1077630" cy="1077630"/>
      </dsp:txXfrm>
    </dsp:sp>
    <dsp:sp modelId="{0F1D244E-CFB9-460D-8B77-B2AD71043D38}">
      <dsp:nvSpPr>
        <dsp:cNvPr id="0" name=""/>
        <dsp:cNvSpPr/>
      </dsp:nvSpPr>
      <dsp:spPr>
        <a:xfrm>
          <a:off x="3928533" y="639064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24 </a:t>
          </a:r>
          <a:r>
            <a:rPr lang="fr-FR" sz="2000" b="1" kern="1200" dirty="0" err="1" smtClean="0">
              <a:solidFill>
                <a:schemeClr val="tx1"/>
              </a:solidFill>
            </a:rPr>
            <a:t>trees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151718" y="862249"/>
        <a:ext cx="1077630" cy="1077630"/>
      </dsp:txXfrm>
    </dsp:sp>
    <dsp:sp modelId="{6CDE7620-1922-4CE5-A6C7-564A145EDFCB}">
      <dsp:nvSpPr>
        <dsp:cNvPr id="0" name=""/>
        <dsp:cNvSpPr/>
      </dsp:nvSpPr>
      <dsp:spPr>
        <a:xfrm>
          <a:off x="1676406" y="76216"/>
          <a:ext cx="4741333" cy="49784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08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1" y="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37CF-8702-4CE4-A7B5-CC7E6C577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Sansbvcbdsfstitre-1sdfsfs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10617200" y="6375401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b="1" smtClean="0">
                <a:solidFill>
                  <a:srgbClr val="FFFFFF"/>
                </a:solidFill>
              </a:rPr>
              <a:t>Page </a:t>
            </a:r>
            <a:fld id="{D4603FAD-D522-4B6E-B4AD-64A8C578860E}" type="slidenum">
              <a:rPr lang="fr-FR" sz="1800" b="1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1800" b="1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2065337"/>
            <a:ext cx="10363200" cy="1219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Paper and Pulp key statistics</a:t>
            </a:r>
          </a:p>
        </p:txBody>
      </p:sp>
      <p:pic>
        <p:nvPicPr>
          <p:cNvPr id="2052" name="Picture 5" descr="https://z-1-scontent.xx.fbcdn.net/hphotos-xtf1/v/t1.0-9/12400565_10206270620577623_7030674825260978042_n.jpg?oh=225544bfc2cdcf7236c224a57c42a6e5&amp;oe=574076C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5946" y="3270248"/>
            <a:ext cx="946454" cy="1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Content Placeholder 2"/>
          <p:cNvSpPr txBox="1">
            <a:spLocks noChangeArrowheads="1"/>
          </p:cNvSpPr>
          <p:nvPr/>
        </p:nvSpPr>
        <p:spPr bwMode="auto">
          <a:xfrm>
            <a:off x="10210800" y="4550408"/>
            <a:ext cx="17526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</a:pPr>
            <a:r>
              <a:rPr lang="fr-FR" sz="1400" b="1" dirty="0">
                <a:solidFill>
                  <a:srgbClr val="000000"/>
                </a:solidFill>
                <a:latin typeface="Calibri" pitchFamily="34" charset="0"/>
              </a:rPr>
              <a:t>Labid GHODHBANI</a:t>
            </a:r>
            <a:endParaRPr 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7" name="AutoShape 16" descr="Résultat de recherche d'images pour &quot;JUST IN TIME&quot;"/>
          <p:cNvSpPr>
            <a:spLocks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hangingPunct="1"/>
            <a:endParaRPr lang="fr-FR">
              <a:solidFill>
                <a:srgbClr val="000000"/>
              </a:solidFill>
            </a:endParaRPr>
          </a:p>
        </p:txBody>
      </p:sp>
      <p:sp>
        <p:nvSpPr>
          <p:cNvPr id="2058" name="AutoShape 18" descr="Résultat de recherche d'images pour &quot;JUST IN TIME&quot;"/>
          <p:cNvSpPr>
            <a:spLocks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hangingPunct="1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274641"/>
            <a:ext cx="10972801" cy="7110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9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Production and consumption attractiveness</a:t>
            </a:r>
            <a:endParaRPr kumimoji="0" lang="en-US" sz="3199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77200" y="1065931"/>
            <a:ext cx="2590799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Consumption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0" y="1143000"/>
            <a:ext cx="29718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47924304"/>
              </p:ext>
            </p:extLst>
          </p:nvPr>
        </p:nvGraphicFramePr>
        <p:xfrm>
          <a:off x="8305800" y="1600200"/>
          <a:ext cx="3200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62356"/>
            <a:ext cx="5860135" cy="4028844"/>
          </a:xfrm>
          <a:prstGeom prst="rect">
            <a:avLst/>
          </a:prstGeom>
        </p:spPr>
      </p:pic>
      <p:pic>
        <p:nvPicPr>
          <p:cNvPr id="16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99" y="1762356"/>
            <a:ext cx="5715001" cy="4028844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90600" y="1295400"/>
            <a:ext cx="2590799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Production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17557"/>
            <a:ext cx="4966847" cy="35001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17557"/>
            <a:ext cx="4951607" cy="35001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54102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2016: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Growth of the world paper market 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0,8%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74641"/>
            <a:ext cx="10972801" cy="7110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9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Production and consumption attractiveness</a:t>
            </a:r>
            <a:endParaRPr kumimoji="0" lang="en-US" sz="3199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60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32560"/>
            <a:ext cx="6869164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5943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2015: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Growth of the world recycled paper market  -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0,3%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74641"/>
            <a:ext cx="10972801" cy="7110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9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Use of recycled paper</a:t>
            </a:r>
            <a:endParaRPr kumimoji="0" lang="en-US" sz="3199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32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95400"/>
            <a:ext cx="4800600" cy="5446776"/>
          </a:xfrm>
          <a:prstGeom prst="rect">
            <a:avLst/>
          </a:prstGeom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1224"/>
            <a:ext cx="6635841" cy="54467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74641"/>
            <a:ext cx="10972801" cy="7110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9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Top Production and consumption Countries</a:t>
            </a:r>
            <a:endParaRPr kumimoji="0" lang="en-US" sz="3199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34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4949" y="3209729"/>
            <a:ext cx="7770376" cy="6045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perspectives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64659"/>
            <a:ext cx="8829925" cy="5699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48902"/>
            <a:ext cx="7391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Consumption of paper and paperboard in selected countries worldwide in 2016 (in 1,000 metric tons)</a:t>
            </a:r>
          </a:p>
        </p:txBody>
      </p:sp>
    </p:spTree>
    <p:extLst>
      <p:ext uri="{BB962C8B-B14F-4D97-AF65-F5344CB8AC3E}">
        <p14:creationId xmlns:p14="http://schemas.microsoft.com/office/powerpoint/2010/main" val="20216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435225"/>
            <a:ext cx="10363200" cy="84137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/>
              <a:t>Arabic Market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3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427455"/>
              </p:ext>
            </p:extLst>
          </p:nvPr>
        </p:nvGraphicFramePr>
        <p:xfrm>
          <a:off x="914400" y="304800"/>
          <a:ext cx="8305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2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919164"/>
              </p:ext>
            </p:extLst>
          </p:nvPr>
        </p:nvGraphicFramePr>
        <p:xfrm>
          <a:off x="1143000" y="228600"/>
          <a:ext cx="10363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1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421656"/>
              </p:ext>
            </p:extLst>
          </p:nvPr>
        </p:nvGraphicFramePr>
        <p:xfrm>
          <a:off x="1676400" y="533400"/>
          <a:ext cx="8763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6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10628046" cy="533429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955675"/>
          </a:xfrm>
        </p:spPr>
        <p:txBody>
          <a:bodyPr>
            <a:normAutofit/>
          </a:bodyPr>
          <a:lstStyle/>
          <a:p>
            <a:r>
              <a:rPr lang="en-US" altLang="en-US" sz="2800" dirty="0" err="1" smtClean="0"/>
              <a:t>ImportAtion</a:t>
            </a:r>
            <a:r>
              <a:rPr lang="en-US" altLang="en-US" sz="2800" dirty="0" smtClean="0"/>
              <a:t>/Exportation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1300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587625"/>
            <a:ext cx="10363200" cy="841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Issues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10723355" cy="538212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955675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Production In ARABIC MARKET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10019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435225"/>
            <a:ext cx="10363200" cy="841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Perspective &amp; Conclusion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pPr defTabSz="1218845">
              <a:spcBef>
                <a:spcPct val="0"/>
              </a:spcBef>
              <a:defRPr/>
            </a:pPr>
            <a:r>
              <a:rPr lang="en-US" sz="319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Conclusion &amp; </a:t>
            </a:r>
            <a:r>
              <a:rPr lang="en-US" sz="3199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Perspectives</a:t>
            </a:r>
            <a:endParaRPr kumimoji="0" lang="en-IN" sz="3199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334881" y="1510974"/>
            <a:ext cx="10085362" cy="818018"/>
            <a:chOff x="1332052" y="1851545"/>
            <a:chExt cx="10087981" cy="818231"/>
          </a:xfrm>
        </p:grpSpPr>
        <p:sp>
          <p:nvSpPr>
            <p:cNvPr id="30" name="Oval 29"/>
            <p:cNvSpPr/>
            <p:nvPr/>
          </p:nvSpPr>
          <p:spPr>
            <a:xfrm>
              <a:off x="1332052" y="1851545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2965" y="1961706"/>
              <a:ext cx="9167068" cy="708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Arabic paper Market proves that Importation is almost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more than 4 times</a:t>
              </a:r>
            </a:p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Exportation . (Important Consumption)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1357745" y="2622970"/>
            <a:ext cx="10323719" cy="752444"/>
            <a:chOff x="1332052" y="3777327"/>
            <a:chExt cx="10326405" cy="752640"/>
          </a:xfrm>
        </p:grpSpPr>
        <p:sp>
          <p:nvSpPr>
            <p:cNvPr id="33" name="Oval 32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2965" y="3821897"/>
              <a:ext cx="9405492" cy="708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For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the future we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need to 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invest in recycled paper and energy (  Huge losses due to the lack of investment )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1334881" y="3669850"/>
            <a:ext cx="623293" cy="623292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39" name="L-Shape 38"/>
          <p:cNvSpPr/>
          <p:nvPr/>
        </p:nvSpPr>
        <p:spPr>
          <a:xfrm rot="19005742">
            <a:off x="1296205" y="2667984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40" name="L-Shape 39"/>
          <p:cNvSpPr/>
          <p:nvPr/>
        </p:nvSpPr>
        <p:spPr>
          <a:xfrm rot="19005742">
            <a:off x="1404867" y="1555680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42" name="L-Shape 41"/>
          <p:cNvSpPr/>
          <p:nvPr/>
        </p:nvSpPr>
        <p:spPr>
          <a:xfrm rot="19005742">
            <a:off x="1327771" y="3727591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43" name="TextBox 42"/>
          <p:cNvSpPr txBox="1"/>
          <p:nvPr/>
        </p:nvSpPr>
        <p:spPr>
          <a:xfrm>
            <a:off x="2158093" y="3698147"/>
            <a:ext cx="9340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Some Arabic Markets could be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considered as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big business opportunity. For the future the following trend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could be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corrugated and packaging paper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2418" y="4815205"/>
            <a:ext cx="934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Total lack of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ewsprinting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industries ( Need of investment)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-Shape 18"/>
          <p:cNvSpPr/>
          <p:nvPr/>
        </p:nvSpPr>
        <p:spPr>
          <a:xfrm rot="19005742">
            <a:off x="1296206" y="4771056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20" name="Oval 19"/>
          <p:cNvSpPr/>
          <p:nvPr/>
        </p:nvSpPr>
        <p:spPr>
          <a:xfrm>
            <a:off x="1271401" y="4715152"/>
            <a:ext cx="623293" cy="623292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2" grpId="0" animBg="1"/>
      <p:bldP spid="43" grpId="0"/>
      <p:bldP spid="18" grpId="0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3578225"/>
            <a:ext cx="10363200" cy="841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49943" y="350611"/>
            <a:ext cx="5417457" cy="955675"/>
          </a:xfrm>
        </p:spPr>
        <p:txBody>
          <a:bodyPr/>
          <a:lstStyle/>
          <a:p>
            <a:r>
              <a:rPr lang="fr-FR" altLang="en-US" b="1" dirty="0" smtClean="0"/>
              <a:t>Issues and  Problem</a:t>
            </a:r>
            <a:endParaRPr lang="en-US" altLang="en-US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6" y="1535345"/>
            <a:ext cx="7315194" cy="4579715"/>
          </a:xfrm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buNone/>
            </a:pPr>
            <a:r>
              <a:rPr lang="en-US" altLang="en-US" sz="2400" dirty="0" smtClean="0"/>
              <a:t>There are several problems and issues for making paper and paper products :</a:t>
            </a:r>
          </a:p>
          <a:p>
            <a:pPr marL="0" indent="0" algn="just">
              <a:buFont typeface="Wingdings" pitchFamily="2" charset="2"/>
              <a:buChar char="v"/>
            </a:pPr>
            <a:endParaRPr lang="en-US" altLang="en-US" sz="2400" dirty="0" smtClean="0"/>
          </a:p>
          <a:p>
            <a:pPr marL="0" indent="0" algn="just">
              <a:buFont typeface="Wingdings" pitchFamily="2" charset="2"/>
              <a:buChar char="v"/>
            </a:pP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ajor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cause of damage to tropical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forest</a:t>
            </a:r>
            <a:r>
              <a:rPr lang="en-US" altLang="en-US" sz="2400" dirty="0" smtClean="0"/>
              <a:t>.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altLang="en-US" sz="2400" dirty="0" smtClean="0"/>
              <a:t>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40% of the world’s industrial logging goes into making paper, and this is expected to reach 50% in the near future</a:t>
            </a:r>
            <a:r>
              <a:rPr lang="en-US" altLang="en-US" sz="2400" dirty="0" smtClean="0"/>
              <a:t>.</a:t>
            </a:r>
          </a:p>
          <a:p>
            <a:pPr marL="0" indent="0" algn="just">
              <a:buFont typeface="Wingdings" pitchFamily="2" charset="2"/>
              <a:buChar char="v"/>
            </a:pPr>
            <a:endParaRPr lang="en-US" altLang="en-US" sz="2400" dirty="0" smtClean="0"/>
          </a:p>
          <a:p>
            <a:pPr marL="0" indent="0" algn="just">
              <a:buFont typeface="Wingdings" pitchFamily="2" charset="2"/>
              <a:buChar char="v"/>
            </a:pPr>
            <a:r>
              <a:rPr lang="en-US" alt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major wood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product consumption by 2060 will be in pulp and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paper</a:t>
            </a:r>
            <a:r>
              <a:rPr lang="en-US" altLang="en-US" sz="2400" dirty="0" smtClean="0"/>
              <a:t>.</a:t>
            </a:r>
          </a:p>
          <a:p>
            <a:pPr marL="0" indent="0" algn="just">
              <a:buFont typeface="Wingdings" pitchFamily="2" charset="2"/>
              <a:buChar char="v"/>
            </a:pPr>
            <a:endParaRPr lang="en-US" altLang="en-US" sz="2400" dirty="0" smtClean="0"/>
          </a:p>
        </p:txBody>
      </p:sp>
      <p:sp>
        <p:nvSpPr>
          <p:cNvPr id="28674" name="AutoShape 2" descr="Résultat de recherche d'images pour &quot;difficulties to launch alone his boa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60338"/>
            <a:ext cx="3884693" cy="2463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455871"/>
            <a:ext cx="3776663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199" dirty="0" smtClean="0"/>
              <a:t>Feedbacks</a:t>
            </a:r>
            <a:endParaRPr lang="en-US" sz="3199" dirty="0"/>
          </a:p>
        </p:txBody>
      </p:sp>
      <p:sp>
        <p:nvSpPr>
          <p:cNvPr id="10" name="Rectangle 9"/>
          <p:cNvSpPr/>
          <p:nvPr/>
        </p:nvSpPr>
        <p:spPr>
          <a:xfrm rot="297575">
            <a:off x="1224842" y="1448318"/>
            <a:ext cx="4321861" cy="4645797"/>
          </a:xfrm>
          <a:prstGeom prst="rect">
            <a:avLst/>
          </a:prstGeom>
          <a:solidFill>
            <a:schemeClr val="tx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1" name="Rectangle 10"/>
          <p:cNvSpPr/>
          <p:nvPr/>
        </p:nvSpPr>
        <p:spPr>
          <a:xfrm>
            <a:off x="1204435" y="1455603"/>
            <a:ext cx="4321861" cy="46457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265" y="2836215"/>
            <a:ext cx="3886200" cy="2661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00"/>
              </a:spcBef>
              <a:buFont typeface="Wingdings" pitchFamily="2" charset="2"/>
              <a:buChar char="v"/>
              <a:defRPr sz="1799" ker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Worldwide consumption of paper has risen by 400%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growth of paper product </a:t>
            </a:r>
            <a:r>
              <a:rPr lang="en-US" dirty="0" smtClean="0"/>
              <a:t>is</a:t>
            </a:r>
            <a:endParaRPr lang="en-US" dirty="0"/>
          </a:p>
          <a:p>
            <a:pPr>
              <a:buNone/>
            </a:pPr>
            <a:r>
              <a:rPr lang="en-US" dirty="0"/>
              <a:t>126 </a:t>
            </a:r>
            <a:r>
              <a:rPr lang="en-US" dirty="0" smtClean="0"/>
              <a:t>%</a:t>
            </a:r>
          </a:p>
          <a:p>
            <a:pPr>
              <a:buNone/>
            </a:pPr>
            <a:endParaRPr lang="en-US" dirty="0" smtClean="0"/>
          </a:p>
          <a:p>
            <a:pPr marL="285750" indent="-285750"/>
            <a:r>
              <a:rPr lang="en-US" dirty="0" smtClean="0"/>
              <a:t>40% </a:t>
            </a:r>
            <a:r>
              <a:rPr lang="en-US" dirty="0"/>
              <a:t>of harvested trees being used for paper manufacture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69460" y="1792219"/>
            <a:ext cx="3886200" cy="6094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50800" dir="162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Environmental Aspects</a:t>
            </a:r>
            <a:endParaRPr lang="en-US" sz="1999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722" y="1448316"/>
            <a:ext cx="4342269" cy="4653081"/>
            <a:chOff x="6399212" y="1447800"/>
            <a:chExt cx="4343400" cy="4654294"/>
          </a:xfrm>
        </p:grpSpPr>
        <p:grpSp>
          <p:nvGrpSpPr>
            <p:cNvPr id="13" name="Group 34"/>
            <p:cNvGrpSpPr/>
            <p:nvPr/>
          </p:nvGrpSpPr>
          <p:grpSpPr>
            <a:xfrm>
              <a:off x="6399212" y="1447800"/>
              <a:ext cx="4343400" cy="4654294"/>
              <a:chOff x="6932612" y="1441706"/>
              <a:chExt cx="4343400" cy="4654294"/>
            </a:xfrm>
          </p:grpSpPr>
          <p:grpSp>
            <p:nvGrpSpPr>
              <p:cNvPr id="15" name="Group 33"/>
              <p:cNvGrpSpPr/>
              <p:nvPr/>
            </p:nvGrpSpPr>
            <p:grpSpPr>
              <a:xfrm>
                <a:off x="6932612" y="1441706"/>
                <a:ext cx="4343400" cy="4654294"/>
                <a:chOff x="6614674" y="1670306"/>
                <a:chExt cx="3445192" cy="3892294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rot="297575">
                  <a:off x="6630866" y="1670306"/>
                  <a:ext cx="3429000" cy="3886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99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614674" y="1676400"/>
                  <a:ext cx="3429000" cy="38862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99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37569" y="3263219"/>
                <a:ext cx="3810991" cy="1490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"/>
                  </a:spcBef>
                  <a:buFont typeface="Wingdings" pitchFamily="2" charset="2"/>
                  <a:buChar char="v"/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pulp and paper industry is the fourth largest industrial user of energy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accounting for 4% of all the 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world’s energy use</a:t>
                </a:r>
                <a:r>
                  <a:rPr lang="en-US" sz="1799" kern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spcBef>
                    <a:spcPts val="100"/>
                  </a:spcBef>
                  <a:defRPr/>
                </a:pPr>
                <a:endParaRPr lang="en-US" sz="1799" kern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6551730" y="2057400"/>
              <a:ext cx="3963431" cy="609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62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fr-FR" sz="2000" dirty="0" smtClean="0">
                  <a:solidFill>
                    <a:schemeClr val="tx1"/>
                  </a:solidFill>
                </a:rPr>
                <a:t>Energy Aspects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4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2362200"/>
          </a:xfrm>
        </p:spPr>
        <p:txBody>
          <a:bodyPr>
            <a:normAutofit/>
          </a:bodyPr>
          <a:lstStyle/>
          <a:p>
            <a:r>
              <a:rPr lang="fr-FR" dirty="0" err="1" smtClean="0"/>
              <a:t>Benefits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virgin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to </a:t>
            </a:r>
            <a:r>
              <a:rPr lang="fr-FR" dirty="0" err="1" smtClean="0"/>
              <a:t>recycled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4811556"/>
              </p:ext>
            </p:extLst>
          </p:nvPr>
        </p:nvGraphicFramePr>
        <p:xfrm>
          <a:off x="-228600" y="1439333"/>
          <a:ext cx="103632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194" y="1820332"/>
            <a:ext cx="4489973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2587627"/>
            <a:ext cx="10363200" cy="12223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much energy is saved?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Operations &amp; Logistics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3635654"/>
              </p:ext>
            </p:extLst>
          </p:nvPr>
        </p:nvGraphicFramePr>
        <p:xfrm>
          <a:off x="2057400" y="914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452735"/>
            <a:ext cx="3705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30%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Recycled Paper (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1ton)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40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4466257"/>
              </p:ext>
            </p:extLst>
          </p:nvPr>
        </p:nvGraphicFramePr>
        <p:xfrm>
          <a:off x="1752600" y="714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452735"/>
            <a:ext cx="3860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100% Recycled Paper (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1ton)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7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435225"/>
            <a:ext cx="10363200" cy="84137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/>
              <a:t>World’s Market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20700</TotalTime>
  <Words>397</Words>
  <Application>Microsoft Office PowerPoint</Application>
  <PresentationFormat>Widescreen</PresentationFormat>
  <Paragraphs>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Open Sans</vt:lpstr>
      <vt:lpstr>Wingdings</vt:lpstr>
      <vt:lpstr>7_Office Theme</vt:lpstr>
      <vt:lpstr>Custom Design</vt:lpstr>
      <vt:lpstr>Modèle par défaut</vt:lpstr>
      <vt:lpstr>Paper and Pulp key statistics</vt:lpstr>
      <vt:lpstr>PowerPoint Presentation</vt:lpstr>
      <vt:lpstr>Issues and  Problem</vt:lpstr>
      <vt:lpstr>Feedbacks</vt:lpstr>
      <vt:lpstr>Benefits from virgin  to recycled paper </vt:lpstr>
      <vt:lpstr>PowerPoint Presentation</vt:lpstr>
      <vt:lpstr>PowerPoint Presentation</vt:lpstr>
      <vt:lpstr>PowerPoint Presentation</vt:lpstr>
      <vt:lpstr>The World’s Market</vt:lpstr>
      <vt:lpstr>PowerPoint Presentation</vt:lpstr>
      <vt:lpstr>PowerPoint Presentation</vt:lpstr>
      <vt:lpstr>PowerPoint Presentation</vt:lpstr>
      <vt:lpstr>PowerPoint Presentation</vt:lpstr>
      <vt:lpstr>perspectives</vt:lpstr>
      <vt:lpstr>The Arabic Market</vt:lpstr>
      <vt:lpstr>PowerPoint Presentation</vt:lpstr>
      <vt:lpstr>PowerPoint Presentation</vt:lpstr>
      <vt:lpstr>PowerPoint Presentation</vt:lpstr>
      <vt:lpstr>ImportAtion/Exportation</vt:lpstr>
      <vt:lpstr>Production In ARABIC MARKET</vt:lpstr>
      <vt:lpstr>PowerPoint Presentation</vt:lpstr>
      <vt:lpstr>PowerPoint Presentation</vt:lpstr>
      <vt:lpstr>PowerPoint Presentation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Windows User</cp:lastModifiedBy>
  <cp:revision>338</cp:revision>
  <dcterms:created xsi:type="dcterms:W3CDTF">2013-09-12T13:05:01Z</dcterms:created>
  <dcterms:modified xsi:type="dcterms:W3CDTF">2018-11-17T08:05:13Z</dcterms:modified>
  <cp:category>Presentations, Business Presentations, Free PowerPoint Templates</cp:category>
  <cp:contentStatus>Template</cp:contentStatus>
</cp:coreProperties>
</file>